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8" r:id="rId2"/>
    <p:sldId id="261" r:id="rId3"/>
    <p:sldId id="262" r:id="rId4"/>
    <p:sldId id="263" r:id="rId5"/>
    <p:sldId id="264" r:id="rId6"/>
    <p:sldId id="274" r:id="rId7"/>
    <p:sldId id="265" r:id="rId8"/>
    <p:sldId id="267" r:id="rId9"/>
    <p:sldId id="272" r:id="rId10"/>
    <p:sldId id="275" r:id="rId11"/>
    <p:sldId id="268" r:id="rId12"/>
    <p:sldId id="278" r:id="rId13"/>
    <p:sldId id="270" r:id="rId14"/>
    <p:sldId id="279" r:id="rId15"/>
    <p:sldId id="276" r:id="rId16"/>
    <p:sldId id="266" r:id="rId17"/>
    <p:sldId id="277" r:id="rId18"/>
    <p:sldId id="269" r:id="rId19"/>
    <p:sldId id="280" r:id="rId20"/>
    <p:sldId id="281" r:id="rId21"/>
    <p:sldId id="282" r:id="rId22"/>
    <p:sldId id="271" r:id="rId23"/>
    <p:sldId id="273" r:id="rId24"/>
    <p:sldId id="28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0ACD9"/>
    <a:srgbClr val="0040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40" autoAdjust="0"/>
    <p:restoredTop sz="77902" autoAdjust="0"/>
  </p:normalViewPr>
  <p:slideViewPr>
    <p:cSldViewPr snapToGrid="0" snapToObjects="1">
      <p:cViewPr varScale="1">
        <p:scale>
          <a:sx n="89" d="100"/>
          <a:sy n="89" d="100"/>
        </p:scale>
        <p:origin x="1140" y="84"/>
      </p:cViewPr>
      <p:guideLst>
        <p:guide orient="horz" pos="2160"/>
        <p:guide pos="3840"/>
      </p:guideLst>
    </p:cSldViewPr>
  </p:slideViewPr>
  <p:notesTextViewPr>
    <p:cViewPr>
      <p:scale>
        <a:sx n="1" d="1"/>
        <a:sy n="1" d="1"/>
      </p:scale>
      <p:origin x="0" y="-100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1C89B6-0167-0549-A9D3-815C20C90D38}" type="datetimeFigureOut">
              <a:rPr lang="en-US" smtClean="0"/>
              <a:t>4/11/2019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430F75-B5EC-044F-A636-30352D0A1350}" type="slidenum">
              <a:rPr lang="en-US" smtClean="0"/>
              <a:t>‹#›</a:t>
            </a:fld>
            <a:endParaRPr lang="en-US"/>
          </a:p>
        </p:txBody>
      </p:sp>
    </p:spTree>
    <p:extLst>
      <p:ext uri="{BB962C8B-B14F-4D97-AF65-F5344CB8AC3E}">
        <p14:creationId xmlns:p14="http://schemas.microsoft.com/office/powerpoint/2010/main" val="160283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I’m Taylor McKenzie and today I’ll be talking to you about red-teaming in particular and risk and resilience quantification in general at Sandia National Labs.</a:t>
            </a:r>
          </a:p>
        </p:txBody>
      </p:sp>
      <p:sp>
        <p:nvSpPr>
          <p:cNvPr id="4" name="Slide Number Placeholder 3"/>
          <p:cNvSpPr>
            <a:spLocks noGrp="1"/>
          </p:cNvSpPr>
          <p:nvPr>
            <p:ph type="sldNum" sz="quarter" idx="10"/>
          </p:nvPr>
        </p:nvSpPr>
        <p:spPr/>
        <p:txBody>
          <a:bodyPr/>
          <a:lstStyle/>
          <a:p>
            <a:fld id="{A2430F75-B5EC-044F-A636-30352D0A1350}" type="slidenum">
              <a:rPr lang="en-US" smtClean="0"/>
              <a:t>1</a:t>
            </a:fld>
            <a:endParaRPr lang="en-US"/>
          </a:p>
        </p:txBody>
      </p:sp>
    </p:spTree>
    <p:extLst>
      <p:ext uri="{BB962C8B-B14F-4D97-AF65-F5344CB8AC3E}">
        <p14:creationId xmlns:p14="http://schemas.microsoft.com/office/powerpoint/2010/main" val="2754545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with Greg on combining SME ratings</a:t>
            </a:r>
          </a:p>
          <a:p>
            <a:endParaRPr lang="en-US" dirty="0"/>
          </a:p>
          <a:p>
            <a:r>
              <a:rPr lang="en-US" dirty="0"/>
              <a:t>Key point: We want to aggregate because we don’t want to confine ourselves to very specific type of adversary; want a general class of adversaries</a:t>
            </a:r>
          </a:p>
        </p:txBody>
      </p:sp>
      <p:sp>
        <p:nvSpPr>
          <p:cNvPr id="4" name="Slide Number Placeholder 3"/>
          <p:cNvSpPr>
            <a:spLocks noGrp="1"/>
          </p:cNvSpPr>
          <p:nvPr>
            <p:ph type="sldNum" sz="quarter" idx="10"/>
          </p:nvPr>
        </p:nvSpPr>
        <p:spPr/>
        <p:txBody>
          <a:bodyPr/>
          <a:lstStyle/>
          <a:p>
            <a:fld id="{A2430F75-B5EC-044F-A636-30352D0A1350}" type="slidenum">
              <a:rPr lang="en-US" smtClean="0"/>
              <a:t>13</a:t>
            </a:fld>
            <a:endParaRPr lang="en-US"/>
          </a:p>
        </p:txBody>
      </p:sp>
    </p:spTree>
    <p:extLst>
      <p:ext uri="{BB962C8B-B14F-4D97-AF65-F5344CB8AC3E}">
        <p14:creationId xmlns:p14="http://schemas.microsoft.com/office/powerpoint/2010/main" val="32974475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with Greg on combining SME ratings</a:t>
            </a:r>
          </a:p>
          <a:p>
            <a:endParaRPr lang="en-US" dirty="0"/>
          </a:p>
          <a:p>
            <a:r>
              <a:rPr lang="en-US" dirty="0"/>
              <a:t>Key point: We want to aggregate because we don’t want to confine ourselves to very specific type of adversary; want a general class of adversaries</a:t>
            </a:r>
          </a:p>
        </p:txBody>
      </p:sp>
      <p:sp>
        <p:nvSpPr>
          <p:cNvPr id="4" name="Slide Number Placeholder 3"/>
          <p:cNvSpPr>
            <a:spLocks noGrp="1"/>
          </p:cNvSpPr>
          <p:nvPr>
            <p:ph type="sldNum" sz="quarter" idx="10"/>
          </p:nvPr>
        </p:nvSpPr>
        <p:spPr/>
        <p:txBody>
          <a:bodyPr/>
          <a:lstStyle/>
          <a:p>
            <a:fld id="{A2430F75-B5EC-044F-A636-30352D0A1350}" type="slidenum">
              <a:rPr lang="en-US" smtClean="0"/>
              <a:t>14</a:t>
            </a:fld>
            <a:endParaRPr lang="en-US"/>
          </a:p>
        </p:txBody>
      </p:sp>
    </p:spTree>
    <p:extLst>
      <p:ext uri="{BB962C8B-B14F-4D97-AF65-F5344CB8AC3E}">
        <p14:creationId xmlns:p14="http://schemas.microsoft.com/office/powerpoint/2010/main" val="32518499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going to put CSA here, but would fit better in overall risk quantification</a:t>
            </a:r>
          </a:p>
        </p:txBody>
      </p:sp>
      <p:sp>
        <p:nvSpPr>
          <p:cNvPr id="4" name="Slide Number Placeholder 3"/>
          <p:cNvSpPr>
            <a:spLocks noGrp="1"/>
          </p:cNvSpPr>
          <p:nvPr>
            <p:ph type="sldNum" sz="quarter" idx="5"/>
          </p:nvPr>
        </p:nvSpPr>
        <p:spPr/>
        <p:txBody>
          <a:bodyPr/>
          <a:lstStyle/>
          <a:p>
            <a:fld id="{A2430F75-B5EC-044F-A636-30352D0A1350}" type="slidenum">
              <a:rPr lang="en-US" smtClean="0"/>
              <a:t>23</a:t>
            </a:fld>
            <a:endParaRPr lang="en-US"/>
          </a:p>
        </p:txBody>
      </p:sp>
    </p:spTree>
    <p:extLst>
      <p:ext uri="{BB962C8B-B14F-4D97-AF65-F5344CB8AC3E}">
        <p14:creationId xmlns:p14="http://schemas.microsoft.com/office/powerpoint/2010/main" val="32313534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going to put CSA here, but would fit better in overall risk quantification</a:t>
            </a:r>
          </a:p>
        </p:txBody>
      </p:sp>
      <p:sp>
        <p:nvSpPr>
          <p:cNvPr id="4" name="Slide Number Placeholder 3"/>
          <p:cNvSpPr>
            <a:spLocks noGrp="1"/>
          </p:cNvSpPr>
          <p:nvPr>
            <p:ph type="sldNum" sz="quarter" idx="5"/>
          </p:nvPr>
        </p:nvSpPr>
        <p:spPr/>
        <p:txBody>
          <a:bodyPr/>
          <a:lstStyle/>
          <a:p>
            <a:fld id="{A2430F75-B5EC-044F-A636-30352D0A1350}" type="slidenum">
              <a:rPr lang="en-US" smtClean="0"/>
              <a:t>24</a:t>
            </a:fld>
            <a:endParaRPr lang="en-US"/>
          </a:p>
        </p:txBody>
      </p:sp>
    </p:spTree>
    <p:extLst>
      <p:ext uri="{BB962C8B-B14F-4D97-AF65-F5344CB8AC3E}">
        <p14:creationId xmlns:p14="http://schemas.microsoft.com/office/powerpoint/2010/main" val="41322514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for some of my background. I received my Ph.D. in Economics about a couple of years ago from the University of Oregon. There, I focused on econometrics and industrial organization, performing structural analyses of efficiency, competition, and pricing.</a:t>
            </a:r>
          </a:p>
          <a:p>
            <a:endParaRPr lang="en-US" dirty="0"/>
          </a:p>
          <a:p>
            <a:r>
              <a:rPr lang="en-US" dirty="0"/>
              <a:t>Around that time I also interned at Pacific Northwest National Lab, starting off with disease modeling and nuclear proliferation pathway analysis, then working my way into more cyber-focused research topics.</a:t>
            </a:r>
          </a:p>
          <a:p>
            <a:endParaRPr lang="en-US" dirty="0"/>
          </a:p>
          <a:p>
            <a:r>
              <a:rPr lang="en-US" dirty="0"/>
              <a:t>I am now a senior cybersecurity researcher at Sandia National Labs, though the work I’ve done has been more diverse than the title would indicate. I have primarily worked on quantifying and analyzing risk posed to and the resilience of both cyber and non-cyber systems. I’ve also delved into statistical analyses supporting risk and resilience quantification for a number of projects, and I’ll speak to some of those later.</a:t>
            </a:r>
          </a:p>
        </p:txBody>
      </p:sp>
      <p:sp>
        <p:nvSpPr>
          <p:cNvPr id="4" name="Slide Number Placeholder 3"/>
          <p:cNvSpPr>
            <a:spLocks noGrp="1"/>
          </p:cNvSpPr>
          <p:nvPr>
            <p:ph type="sldNum" sz="quarter" idx="10"/>
          </p:nvPr>
        </p:nvSpPr>
        <p:spPr/>
        <p:txBody>
          <a:bodyPr/>
          <a:lstStyle/>
          <a:p>
            <a:fld id="{A2430F75-B5EC-044F-A636-30352D0A1350}" type="slidenum">
              <a:rPr lang="en-US" smtClean="0"/>
              <a:t>2</a:t>
            </a:fld>
            <a:endParaRPr lang="en-US"/>
          </a:p>
        </p:txBody>
      </p:sp>
    </p:spTree>
    <p:extLst>
      <p:ext uri="{BB962C8B-B14F-4D97-AF65-F5344CB8AC3E}">
        <p14:creationId xmlns:p14="http://schemas.microsoft.com/office/powerpoint/2010/main" val="2947430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thinking about risk and resilience, the primary question we’re interested in answering is how weaknesses or other characteristics of a system might affect its ability to perform its mission.</a:t>
            </a:r>
          </a:p>
          <a:p>
            <a:endParaRPr lang="en-US" dirty="0"/>
          </a:p>
          <a:p>
            <a:r>
              <a:rPr lang="en-US" dirty="0"/>
              <a:t>For traditional risk analysis, we would consider threats emerging from any source, vulnerabilities those threats may be able to exploit, and consequences that would subsequently arise. Risk can be difficult to quantify for some systems, especially cyber systems, for a few reasons: (1) The threat landscape is very broad, with agents that possess a wide array of skills and motivations for causing a disruption; (2) The set of vulnerabilities is not well-understood (e.g., existence of vulnerabilities that are currently unknown); (3) It is not clear and very uncertain how threats and vulnerabilities propagate to consequences (depends on adversarial knowledge of the system, motivation, etc.)</a:t>
            </a:r>
          </a:p>
          <a:p>
            <a:endParaRPr lang="en-US" dirty="0"/>
          </a:p>
          <a:p>
            <a:r>
              <a:rPr lang="en-US" dirty="0"/>
              <a:t>Resilience analysis addresses difficulties in traditional risk analysis by conditioning on a specific threat (and sometimes vulnerability) and finding what consequences can arise. Resilience analysis typically takes the premise that all systems are vulnerable, and focuses on improving the system’s ability to withstand and quickly recover from a disruption.</a:t>
            </a:r>
          </a:p>
          <a:p>
            <a:endParaRPr lang="en-US" dirty="0"/>
          </a:p>
          <a:p>
            <a:r>
              <a:rPr lang="en-US" dirty="0"/>
              <a:t>Vulnerability analysis takes a sort of converse approach as resilience analysis, and focuses on specific consequences of concern and identifies vulnerabilities that could lead to those consequences. Those vulnerabilities can then be patched/improved, making the consequences of concern more costly/difficult to achieve.</a:t>
            </a:r>
          </a:p>
        </p:txBody>
      </p:sp>
      <p:sp>
        <p:nvSpPr>
          <p:cNvPr id="4" name="Slide Number Placeholder 3"/>
          <p:cNvSpPr>
            <a:spLocks noGrp="1"/>
          </p:cNvSpPr>
          <p:nvPr>
            <p:ph type="sldNum" sz="quarter" idx="5"/>
          </p:nvPr>
        </p:nvSpPr>
        <p:spPr/>
        <p:txBody>
          <a:bodyPr/>
          <a:lstStyle/>
          <a:p>
            <a:fld id="{A2430F75-B5EC-044F-A636-30352D0A1350}" type="slidenum">
              <a:rPr lang="en-US" smtClean="0"/>
              <a:t>3</a:t>
            </a:fld>
            <a:endParaRPr lang="en-US" dirty="0"/>
          </a:p>
        </p:txBody>
      </p:sp>
    </p:spTree>
    <p:extLst>
      <p:ext uri="{BB962C8B-B14F-4D97-AF65-F5344CB8AC3E}">
        <p14:creationId xmlns:p14="http://schemas.microsoft.com/office/powerpoint/2010/main" val="319079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points:</a:t>
            </a:r>
          </a:p>
          <a:p>
            <a:pPr marL="171450" indent="-171450">
              <a:buFont typeface="Arial" panose="020B0604020202020204" pitchFamily="34" charset="0"/>
              <a:buChar char="•"/>
            </a:pPr>
            <a:r>
              <a:rPr lang="en-US" dirty="0"/>
              <a:t>Many red teams hit a target with relatively sophisticated attacks (regardless of the target), focus solely on one vector (e.g., cyber), and only aim to break into the system (not show how it was done or what could be done generally to improve)</a:t>
            </a:r>
          </a:p>
          <a:p>
            <a:pPr marL="171450" indent="-171450">
              <a:buFont typeface="Arial" panose="020B0604020202020204" pitchFamily="34" charset="0"/>
              <a:buChar char="•"/>
            </a:pPr>
            <a:r>
              <a:rPr lang="en-US" dirty="0"/>
              <a:t>Sandia focuses on developing rules of engagement</a:t>
            </a:r>
          </a:p>
          <a:p>
            <a:pPr marL="171450" indent="-171450">
              <a:buFont typeface="Arial" panose="020B0604020202020204" pitchFamily="34" charset="0"/>
              <a:buChar char="•"/>
            </a:pPr>
            <a:r>
              <a:rPr lang="en-US" dirty="0"/>
              <a:t>Reference for IDART</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Red teaming, where an assessor takes the role of an adversary to identify vulnerabilities and consequences, is a common form of vulnerability analysis.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There are many types of red-teaming that take various approaches on vulnerability identification. Sandia’s main red-teaming effort, called the Information Design Assurance Red-Team (or IDART), differentiates itself in a few ways. </a:t>
            </a:r>
          </a:p>
          <a:p>
            <a:pPr marL="171450" indent="-171450">
              <a:buFont typeface="Arial" panose="020B0604020202020204" pitchFamily="34" charset="0"/>
              <a:buChar char="•"/>
            </a:pPr>
            <a:r>
              <a:rPr lang="en-US" dirty="0"/>
              <a:t>First, many red teams will use whatever method they can to achieve a given consequence. For many systems, this results in an attack that would be much more sophisticated than a realistic adversary would actually pursue. For example, an adversary would not launch an extremely sophisticated attack just to break into your home wireless network (depends on who you are, but not very likely); the cost is too high relative to the payoff, and a method requiring less effort/resources could probably achieve a similar result. IDART uses an generalized adversarial model to consider the abilities and motivations of an adversary that would be likely to attack the system of interest.</a:t>
            </a:r>
          </a:p>
          <a:p>
            <a:pPr marL="171450" indent="-171450">
              <a:buFont typeface="Arial" panose="020B0604020202020204" pitchFamily="34" charset="0"/>
              <a:buChar char="•"/>
            </a:pPr>
            <a:r>
              <a:rPr lang="en-US" dirty="0"/>
              <a:t>Second, in a similar vein, many red teams focus solely on one attack vector (typically cyber). In our adversarial model, we assume the adversary will take the path that is lowest effort and least detectable, which may include both cyber and physical actions.</a:t>
            </a:r>
          </a:p>
          <a:p>
            <a:pPr marL="171450" indent="-171450">
              <a:buFont typeface="Arial" panose="020B0604020202020204" pitchFamily="34" charset="0"/>
              <a:buChar char="•"/>
            </a:pPr>
            <a:r>
              <a:rPr lang="en-US" dirty="0"/>
              <a:t>Finally, (and there has been some improvement in this), but other red teams have a tendency to just show a system can be broken into, and don’t document their process or improvements that could be made. IDART focuses heavily on providing complete documentation and identifying improvements that could be made (and priority for those improvements).</a:t>
            </a:r>
          </a:p>
        </p:txBody>
      </p:sp>
      <p:sp>
        <p:nvSpPr>
          <p:cNvPr id="4" name="Slide Number Placeholder 3"/>
          <p:cNvSpPr>
            <a:spLocks noGrp="1"/>
          </p:cNvSpPr>
          <p:nvPr>
            <p:ph type="sldNum" sz="quarter" idx="10"/>
          </p:nvPr>
        </p:nvSpPr>
        <p:spPr/>
        <p:txBody>
          <a:bodyPr/>
          <a:lstStyle/>
          <a:p>
            <a:fld id="{A2430F75-B5EC-044F-A636-30352D0A1350}" type="slidenum">
              <a:rPr lang="en-US" smtClean="0"/>
              <a:t>4</a:t>
            </a:fld>
            <a:endParaRPr lang="en-US" dirty="0"/>
          </a:p>
        </p:txBody>
      </p:sp>
    </p:spTree>
    <p:extLst>
      <p:ext uri="{BB962C8B-B14F-4D97-AF65-F5344CB8AC3E}">
        <p14:creationId xmlns:p14="http://schemas.microsoft.com/office/powerpoint/2010/main" val="4114301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rest of this talk, I’m going to walk through a high-level overview of IDART’s process. The process includes first identifying consequences the customer is concerned about, then the adversarial model is defined. Relevant information about the system is collected and then used to identify potential realistic attack paths that could result in the consequences of concern. Finally, to show the attack is feasible (and to show its actual difficulty) we will often perform a demonstration for the customer.</a:t>
            </a:r>
          </a:p>
          <a:p>
            <a:endParaRPr lang="en-US" dirty="0"/>
          </a:p>
          <a:p>
            <a:r>
              <a:rPr lang="en-US" dirty="0"/>
              <a:t>As I walk through these steps, I will also be highlighting some of the ways this methodology doesn’t always meet our customers’ needs and other methods we’ve used to better address those concerns.</a:t>
            </a:r>
          </a:p>
        </p:txBody>
      </p:sp>
      <p:sp>
        <p:nvSpPr>
          <p:cNvPr id="4" name="Slide Number Placeholder 3"/>
          <p:cNvSpPr>
            <a:spLocks noGrp="1"/>
          </p:cNvSpPr>
          <p:nvPr>
            <p:ph type="sldNum" sz="quarter" idx="10"/>
          </p:nvPr>
        </p:nvSpPr>
        <p:spPr/>
        <p:txBody>
          <a:bodyPr/>
          <a:lstStyle/>
          <a:p>
            <a:fld id="{A2430F75-B5EC-044F-A636-30352D0A1350}" type="slidenum">
              <a:rPr lang="en-US" smtClean="0"/>
              <a:t>5</a:t>
            </a:fld>
            <a:endParaRPr lang="en-US"/>
          </a:p>
        </p:txBody>
      </p:sp>
    </p:spTree>
    <p:extLst>
      <p:ext uri="{BB962C8B-B14F-4D97-AF65-F5344CB8AC3E}">
        <p14:creationId xmlns:p14="http://schemas.microsoft.com/office/powerpoint/2010/main" val="1860847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I’ll be discussing how we identify consequences of concern.</a:t>
            </a:r>
          </a:p>
        </p:txBody>
      </p:sp>
      <p:sp>
        <p:nvSpPr>
          <p:cNvPr id="4" name="Slide Number Placeholder 3"/>
          <p:cNvSpPr>
            <a:spLocks noGrp="1"/>
          </p:cNvSpPr>
          <p:nvPr>
            <p:ph type="sldNum" sz="quarter" idx="10"/>
          </p:nvPr>
        </p:nvSpPr>
        <p:spPr/>
        <p:txBody>
          <a:bodyPr/>
          <a:lstStyle/>
          <a:p>
            <a:fld id="{A2430F75-B5EC-044F-A636-30352D0A1350}" type="slidenum">
              <a:rPr lang="en-US" smtClean="0"/>
              <a:t>6</a:t>
            </a:fld>
            <a:endParaRPr lang="en-US"/>
          </a:p>
        </p:txBody>
      </p:sp>
    </p:spTree>
    <p:extLst>
      <p:ext uri="{BB962C8B-B14F-4D97-AF65-F5344CB8AC3E}">
        <p14:creationId xmlns:p14="http://schemas.microsoft.com/office/powerpoint/2010/main" val="1067134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Power system: Integrity; spoofing system state or changing SCADA commands (e.g., generator set point)</a:t>
            </a:r>
          </a:p>
          <a:p>
            <a:endParaRPr lang="en-US" dirty="0"/>
          </a:p>
          <a:p>
            <a:r>
              <a:rPr lang="en-US" dirty="0"/>
              <a:t>Add in 2001 reference from RAND report</a:t>
            </a:r>
          </a:p>
          <a:p>
            <a:endParaRPr lang="en-US" dirty="0"/>
          </a:p>
          <a:p>
            <a:r>
              <a:rPr lang="en-US" dirty="0"/>
              <a:t>Confidentiality: OPM breach</a:t>
            </a:r>
          </a:p>
          <a:p>
            <a:r>
              <a:rPr lang="en-US" dirty="0"/>
              <a:t>Power system availability: NERC issued $10 million in fines due to Duke Energy’s cyber risk</a:t>
            </a:r>
          </a:p>
          <a:p>
            <a:endParaRPr lang="en-US" dirty="0"/>
          </a:p>
          <a:p>
            <a:endParaRPr lang="en-US" dirty="0"/>
          </a:p>
          <a:p>
            <a:r>
              <a:rPr lang="en-US" dirty="0"/>
              <a:t>As I mentioned before, IDART primarily focuses on systems that store, process, and transmit information. For those information systems, consequences are most frequently measured in terms of what’s called the “CIA triad”, which was laid out in a seminal NIST report by </a:t>
            </a:r>
            <a:r>
              <a:rPr lang="en-US" dirty="0" err="1"/>
              <a:t>Stoneburner</a:t>
            </a:r>
            <a:r>
              <a:rPr lang="en-US" dirty="0"/>
              <a:t> in 2001. That includes confidentiality, which is the ability to protect information from unauthorized access, integrity, which is the ability to protect information from unauthorized changes, and availability, which is the ability to provide access to the system or services provided by the system on demand.</a:t>
            </a:r>
          </a:p>
          <a:p>
            <a:endParaRPr lang="en-US" dirty="0"/>
          </a:p>
          <a:p>
            <a:r>
              <a:rPr lang="en-US" dirty="0"/>
              <a:t>There are also two other categories that don’t necessarily affect the ability of a system to operate, but are important in how the system functions in a more abstract sense. First is accountability, which is also called non-repudiation. This is the ability to track actions performed on a system and attribute them to specific actors. While this doesn’t affect the ability of the information system to store, process, or transmit information, it does aid in strategic and deterrence capabilities because it allows adversaries to be identified and retaliatory actions to be taken. The RAND report “Olympic-Caliber Cybersecurity” describes the importance of accountability to the cybersecurity of the upcoming Olympic games in Tokyo; if a cyber-attack does occur, it will be crucial to identify the source and provide incontrovertible evidence to the national community so that appropriate counter-actions can be taken. When this ability is widely communicated, it creates a credible threat that can enhance deterrence of cyber-attacks. </a:t>
            </a:r>
          </a:p>
          <a:p>
            <a:endParaRPr lang="en-US" dirty="0"/>
          </a:p>
          <a:p>
            <a:r>
              <a:rPr lang="en-US" dirty="0"/>
              <a:t>Finally, assurance is the ability to trust all of above metrics and system analysis behind those metrics to ensure the system can perform its mission when it needs to. This metric frequently takes the form of sensitivity analysis and uncertainty quantification, and while it’s not necessarily a factor that is looked at directly, it often implicitly makes it way into the analysis.</a:t>
            </a:r>
          </a:p>
          <a:p>
            <a:endParaRPr lang="en-US" dirty="0"/>
          </a:p>
          <a:p>
            <a:r>
              <a:rPr lang="en-US" dirty="0"/>
              <a:t>In performing an IDART assessment, our first step is identifying consequences and outcomes that the customer absolutely cannot tolerate. After identifying those consequences, we categorize them into one of the above categories so we can better identify what types of attacks will result in those consequences. So for example, if you’re the owner of a system that stores personal information (like Equifax), you absolutely do not anyone without proper authorization to access that data; that is, you want to protect the confidentiality of that data and your system. The focus of may change based on what aspects of the system we are considering. For example, the primary objective of a power system as a whole is to reliably provide electricity when it is demanded, which is an availability issue. However, the power system and information and control infrastructure aims to measure the state of the system and send control commands based on that system state; integrity plays a much larger part in that subsystem because it is crucial that system readings are unbiased and that commands issued are the same as commands received (that is, no one is providing fake readings or altering control commands).</a:t>
            </a:r>
          </a:p>
        </p:txBody>
      </p:sp>
      <p:sp>
        <p:nvSpPr>
          <p:cNvPr id="4" name="Slide Number Placeholder 3"/>
          <p:cNvSpPr>
            <a:spLocks noGrp="1"/>
          </p:cNvSpPr>
          <p:nvPr>
            <p:ph type="sldNum" sz="quarter" idx="10"/>
          </p:nvPr>
        </p:nvSpPr>
        <p:spPr/>
        <p:txBody>
          <a:bodyPr/>
          <a:lstStyle/>
          <a:p>
            <a:fld id="{A2430F75-B5EC-044F-A636-30352D0A1350}" type="slidenum">
              <a:rPr lang="en-US" smtClean="0"/>
              <a:t>7</a:t>
            </a:fld>
            <a:endParaRPr lang="en-US"/>
          </a:p>
        </p:txBody>
      </p:sp>
    </p:spTree>
    <p:extLst>
      <p:ext uri="{BB962C8B-B14F-4D97-AF65-F5344CB8AC3E}">
        <p14:creationId xmlns:p14="http://schemas.microsoft.com/office/powerpoint/2010/main" val="2157414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than just nightmare scenarios, want to quantify consequence for any threat/vulnerability.</a:t>
            </a:r>
          </a:p>
          <a:p>
            <a:endParaRPr lang="en-US" dirty="0"/>
          </a:p>
          <a:p>
            <a:r>
              <a:rPr lang="en-US" dirty="0"/>
              <a:t>Can be done quantitatively if data exist</a:t>
            </a:r>
          </a:p>
          <a:p>
            <a:r>
              <a:rPr lang="en-US" dirty="0"/>
              <a:t>Can also be done qualitatively (as in CSA or NETCOM project).</a:t>
            </a:r>
          </a:p>
          <a:p>
            <a:endParaRPr lang="en-US" dirty="0"/>
          </a:p>
          <a:p>
            <a:r>
              <a:rPr lang="en-US" dirty="0"/>
              <a:t>For NETCOM, we categorized low-level metrics then determined how those mapped into CIA for the system as a whole.</a:t>
            </a:r>
          </a:p>
          <a:p>
            <a:r>
              <a:rPr lang="en-US" dirty="0"/>
              <a:t>For CSA, we categorized based on industry.</a:t>
            </a:r>
          </a:p>
          <a:p>
            <a:endParaRPr lang="en-US" dirty="0"/>
          </a:p>
          <a:p>
            <a:endParaRPr lang="en-US" dirty="0"/>
          </a:p>
          <a:p>
            <a:r>
              <a:rPr lang="en-US" dirty="0"/>
              <a:t>Now, while IDART focuses on the worst consequences that can happen (which is often useful because those consequences are often feasible given how customers set up their systems), there are other applications where we want to quantify the impact of all consequences that can result from a given threat and vulnerability. As alluded to before, there are some difficulties in doing this generally. </a:t>
            </a:r>
          </a:p>
          <a:p>
            <a:endParaRPr lang="en-US" dirty="0"/>
          </a:p>
          <a:p>
            <a:r>
              <a:rPr lang="en-US" dirty="0"/>
              <a:t>First, nightmare consequences are relatively easy for a decision-maker to understand; if those happen, they could expect to get a phone call in the middle of the night or would have to cut a vacation short. They are outcomes that would have to be responded to immediately and could result in the loss of money, loss of the decision-maker’s job, or even loss of life. Other consequences, on the other hand, may be more nuanced and difficult for the decision-maker to understand; for example, these might be more technical system-level impacts, and I’ll have an example of some of these outcomes in the next slide. Given that those consequences may be difficult to comprehend, we may try to propagate them through the system to something the decision-maker can understand; however, performing that propagation can be difficult and very uncertain, making those aggregated measures less useful. It can even get to the point where it’s not really feasible to quantitatively measure those impacts, and we end up having to rely on qualitative measures, and to do that we need some sort of way to come up with qualitative measures and give them meaningful interpretations.</a:t>
            </a:r>
          </a:p>
          <a:p>
            <a:endParaRPr lang="en-US" dirty="0"/>
          </a:p>
          <a:p>
            <a:r>
              <a:rPr lang="en-US" dirty="0"/>
              <a:t>I’ve been involved with a few projects at Sandia that have aimed to do this general </a:t>
            </a:r>
            <a:r>
              <a:rPr lang="en-US"/>
              <a:t>consequence quantification.</a:t>
            </a:r>
            <a:endParaRPr lang="en-US" dirty="0"/>
          </a:p>
        </p:txBody>
      </p:sp>
      <p:sp>
        <p:nvSpPr>
          <p:cNvPr id="4" name="Slide Number Placeholder 3"/>
          <p:cNvSpPr>
            <a:spLocks noGrp="1"/>
          </p:cNvSpPr>
          <p:nvPr>
            <p:ph type="sldNum" sz="quarter" idx="10"/>
          </p:nvPr>
        </p:nvSpPr>
        <p:spPr/>
        <p:txBody>
          <a:bodyPr/>
          <a:lstStyle/>
          <a:p>
            <a:fld id="{A2430F75-B5EC-044F-A636-30352D0A1350}" type="slidenum">
              <a:rPr lang="en-US" smtClean="0"/>
              <a:t>8</a:t>
            </a:fld>
            <a:endParaRPr lang="en-US"/>
          </a:p>
        </p:txBody>
      </p:sp>
    </p:spTree>
    <p:extLst>
      <p:ext uri="{BB962C8B-B14F-4D97-AF65-F5344CB8AC3E}">
        <p14:creationId xmlns:p14="http://schemas.microsoft.com/office/powerpoint/2010/main" val="2851506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working to develop more rigorous adversary models using SME survey data</a:t>
            </a:r>
          </a:p>
        </p:txBody>
      </p:sp>
      <p:sp>
        <p:nvSpPr>
          <p:cNvPr id="4" name="Slide Number Placeholder 3"/>
          <p:cNvSpPr>
            <a:spLocks noGrp="1"/>
          </p:cNvSpPr>
          <p:nvPr>
            <p:ph type="sldNum" sz="quarter" idx="10"/>
          </p:nvPr>
        </p:nvSpPr>
        <p:spPr/>
        <p:txBody>
          <a:bodyPr/>
          <a:lstStyle/>
          <a:p>
            <a:fld id="{A2430F75-B5EC-044F-A636-30352D0A1350}" type="slidenum">
              <a:rPr lang="en-US" smtClean="0"/>
              <a:t>11</a:t>
            </a:fld>
            <a:endParaRPr lang="en-US"/>
          </a:p>
        </p:txBody>
      </p:sp>
    </p:spTree>
    <p:extLst>
      <p:ext uri="{BB962C8B-B14F-4D97-AF65-F5344CB8AC3E}">
        <p14:creationId xmlns:p14="http://schemas.microsoft.com/office/powerpoint/2010/main" val="2953281092"/>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image" Target="../media/image17.pn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image" Target="../media/image17.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NM Title Slid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33000"/>
            <a:extLst>
              <a:ext uri="{28A0092B-C50C-407E-A947-70E740481C1C}">
                <a14:useLocalDpi xmlns:a14="http://schemas.microsoft.com/office/drawing/2010/main"/>
              </a:ext>
            </a:extLst>
          </a:blip>
          <a:srcRect/>
          <a:stretch/>
        </p:blipFill>
        <p:spPr>
          <a:xfrm>
            <a:off x="-1" y="-144376"/>
            <a:ext cx="7565572" cy="5427879"/>
          </a:xfrm>
          <a:prstGeom prst="rect">
            <a:avLst/>
          </a:prstGeom>
        </p:spPr>
      </p:pic>
      <p:sp>
        <p:nvSpPr>
          <p:cNvPr id="13" name="Rectangle 12"/>
          <p:cNvSpPr/>
          <p:nvPr userDrawn="1"/>
        </p:nvSpPr>
        <p:spPr>
          <a:xfrm>
            <a:off x="1" y="1228439"/>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7565572" y="0"/>
            <a:ext cx="262345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D401753-24C1-CD4E-BD1A-E1FE126B76E2}" type="datetime1">
              <a:rPr lang="en-US" smtClean="0"/>
              <a:t>4/11/2019</a:t>
            </a:fld>
            <a:endParaRPr lang="en-US" dirty="0"/>
          </a:p>
        </p:txBody>
      </p:sp>
      <p:sp>
        <p:nvSpPr>
          <p:cNvPr id="5" name="Footer Placeholder 4"/>
          <p:cNvSpPr>
            <a:spLocks noGrp="1"/>
          </p:cNvSpPr>
          <p:nvPr>
            <p:ph type="ftr" sz="quarter" idx="11"/>
          </p:nvPr>
        </p:nvSpPr>
        <p:spPr>
          <a:xfrm>
            <a:off x="7565572"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pic>
        <p:nvPicPr>
          <p:cNvPr id="12" name="Picture 11"/>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4" name="Rectangle 13"/>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ectangle 15"/>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9" name="TextBox 18"/>
          <p:cNvSpPr txBox="1"/>
          <p:nvPr userDrawn="1"/>
        </p:nvSpPr>
        <p:spPr>
          <a:xfrm>
            <a:off x="700411" y="5010111"/>
            <a:ext cx="2225040" cy="276999"/>
          </a:xfrm>
          <a:prstGeom prst="rect">
            <a:avLst/>
          </a:prstGeom>
          <a:noFill/>
        </p:spPr>
        <p:txBody>
          <a:bodyPr wrap="square" rtlCol="0">
            <a:spAutoFit/>
          </a:bodyPr>
          <a:lstStyle/>
          <a:p>
            <a:r>
              <a:rPr lang="en-US" sz="1200" b="0" i="1" spc="300" dirty="0">
                <a:solidFill>
                  <a:srgbClr val="00ACD9"/>
                </a:solidFill>
                <a:latin typeface="Calibri" charset="0"/>
                <a:ea typeface="Calibri" charset="0"/>
                <a:cs typeface="Calibri" charset="0"/>
              </a:rPr>
              <a:t>PRESENTED BY</a:t>
            </a:r>
          </a:p>
        </p:txBody>
      </p:sp>
      <p:pic>
        <p:nvPicPr>
          <p:cNvPr id="21" name="Picture 20"/>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1337762" y="5618701"/>
            <a:ext cx="562539" cy="163699"/>
          </a:xfrm>
          <a:prstGeom prst="rect">
            <a:avLst/>
          </a:prstGeom>
        </p:spPr>
      </p:pic>
      <p:pic>
        <p:nvPicPr>
          <p:cNvPr id="22" name="Picture 21"/>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0399371" y="5587028"/>
            <a:ext cx="776320" cy="195373"/>
          </a:xfrm>
          <a:prstGeom prst="rect">
            <a:avLst/>
          </a:prstGeom>
        </p:spPr>
      </p:pic>
      <p:sp>
        <p:nvSpPr>
          <p:cNvPr id="23" name="TextBox 22"/>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bg1"/>
                </a:solidFill>
                <a:effectLst/>
                <a:latin typeface="+mn-lt"/>
                <a:ea typeface="+mn-ea"/>
                <a:cs typeface="+mn-cs"/>
              </a:rPr>
              <a:t>Sandia National Laboratories is a </a:t>
            </a:r>
            <a:r>
              <a:rPr lang="en-US" sz="600" b="0" i="0" kern="1200" dirty="0" err="1">
                <a:solidFill>
                  <a:schemeClr val="bg1"/>
                </a:solidFill>
                <a:effectLst/>
                <a:latin typeface="+mn-lt"/>
                <a:ea typeface="+mn-ea"/>
                <a:cs typeface="+mn-cs"/>
              </a:rPr>
              <a:t>multimission</a:t>
            </a:r>
            <a:r>
              <a:rPr lang="en-US" sz="600" b="0" i="0" kern="1200" dirty="0">
                <a:solidFill>
                  <a:schemeClr val="bg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bg1"/>
              </a:solidFill>
            </a:endParaRPr>
          </a:p>
        </p:txBody>
      </p:sp>
      <p:pic>
        <p:nvPicPr>
          <p:cNvPr id="7" name="Picture 6"/>
          <p:cNvPicPr>
            <a:picLocks/>
          </p:cNvPicPr>
          <p:nvPr userDrawn="1"/>
        </p:nvPicPr>
        <p:blipFill>
          <a:blip r:embed="rId10" cstate="email">
            <a:extLst>
              <a:ext uri="{28A0092B-C50C-407E-A947-70E740481C1C}">
                <a14:useLocalDpi xmlns:a14="http://schemas.microsoft.com/office/drawing/2010/main"/>
              </a:ext>
            </a:extLst>
          </a:blip>
          <a:stretch>
            <a:fillRect/>
          </a:stretch>
        </p:blipFill>
        <p:spPr>
          <a:xfrm>
            <a:off x="789245" y="5664160"/>
            <a:ext cx="9399784" cy="3657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reserve="1">
  <p:cSld name="NM Section Title White">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email">
            <a:alphaModFix amt="33000"/>
            <a:extLst>
              <a:ext uri="{28A0092B-C50C-407E-A947-70E740481C1C}">
                <a14:useLocalDpi xmlns:a14="http://schemas.microsoft.com/office/drawing/2010/main"/>
              </a:ext>
            </a:extLst>
          </a:blip>
          <a:srcRect/>
          <a:stretch/>
        </p:blipFill>
        <p:spPr>
          <a:xfrm>
            <a:off x="0" y="4"/>
            <a:ext cx="12192000" cy="8747085"/>
          </a:xfrm>
          <a:prstGeom prst="rect">
            <a:avLst/>
          </a:prstGeom>
        </p:spPr>
      </p:pic>
      <p:pic>
        <p:nvPicPr>
          <p:cNvPr id="15" name="Picture 14"/>
          <p:cNvPicPr>
            <a:picLocks noChangeAspect="1"/>
          </p:cNvPicPr>
          <p:nvPr userDrawn="1"/>
        </p:nvPicPr>
        <p:blipFill rotWithShape="1">
          <a:blip r:embed="rId3" cstate="email">
            <a:alphaModFix/>
            <a:extLst>
              <a:ext uri="{28A0092B-C50C-407E-A947-70E740481C1C}">
                <a14:useLocalDpi xmlns:a14="http://schemas.microsoft.com/office/drawing/2010/main"/>
              </a:ext>
            </a:extLst>
          </a:blip>
          <a:srcRect/>
          <a:stretch/>
        </p:blipFill>
        <p:spPr>
          <a:xfrm>
            <a:off x="-1" y="4"/>
            <a:ext cx="4038961" cy="8747085"/>
          </a:xfrm>
          <a:prstGeom prst="rect">
            <a:avLst/>
          </a:prstGeom>
        </p:spPr>
      </p:pic>
      <p:sp>
        <p:nvSpPr>
          <p:cNvPr id="10" name="Rectangle 9"/>
          <p:cNvSpPr/>
          <p:nvPr userDrawn="1"/>
        </p:nvSpPr>
        <p:spPr>
          <a:xfrm>
            <a:off x="1" y="3112603"/>
            <a:ext cx="12192000" cy="16952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lvl1pPr>
              <a:defRPr>
                <a:solidFill>
                  <a:schemeClr val="tx1"/>
                </a:solidFill>
              </a:defRPr>
            </a:lvl1pPr>
          </a:lstStyle>
          <a:p>
            <a:fld id="{1F412368-3B7B-3345-A1A0-A09F0ACD466B}" type="datetime1">
              <a:rPr lang="en-US" smtClean="0"/>
              <a:t>4/11/2019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4" cstate="email">
            <a:extLst>
              <a:ext uri="{28A0092B-C50C-407E-A947-70E740481C1C}">
                <a14:useLocalDpi xmlns:a14="http://schemas.microsoft.com/office/drawing/2010/main"/>
              </a:ext>
            </a:extLst>
          </a:blip>
          <a:stretch>
            <a:fillRect/>
          </a:stretch>
        </p:blipFill>
        <p:spPr>
          <a:xfrm>
            <a:off x="4038960" y="4893378"/>
            <a:ext cx="8153043" cy="6363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CA Section Title White">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screen">
            <a:alphaModFix amt="32000"/>
            <a:extLst>
              <a:ext uri="{28A0092B-C50C-407E-A947-70E740481C1C}">
                <a14:useLocalDpi xmlns:a14="http://schemas.microsoft.com/office/drawing/2010/main"/>
              </a:ext>
            </a:extLst>
          </a:blip>
          <a:srcRect/>
          <a:stretch/>
        </p:blipFill>
        <p:spPr>
          <a:xfrm>
            <a:off x="0" y="0"/>
            <a:ext cx="12192000" cy="6459788"/>
          </a:xfrm>
          <a:prstGeom prst="rect">
            <a:avLst/>
          </a:prstGeom>
        </p:spPr>
      </p:pic>
      <p:pic>
        <p:nvPicPr>
          <p:cNvPr id="12" name="Picture 11"/>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 y="0"/>
            <a:ext cx="4038963" cy="6459788"/>
          </a:xfrm>
          <a:prstGeom prst="rect">
            <a:avLst/>
          </a:prstGeom>
        </p:spPr>
      </p:pic>
      <p:sp>
        <p:nvSpPr>
          <p:cNvPr id="10" name="Rectangle 9"/>
          <p:cNvSpPr/>
          <p:nvPr userDrawn="1"/>
        </p:nvSpPr>
        <p:spPr>
          <a:xfrm>
            <a:off x="1" y="3112603"/>
            <a:ext cx="12192000" cy="16952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lvl1pPr>
              <a:defRPr>
                <a:solidFill>
                  <a:schemeClr val="tx1"/>
                </a:solidFill>
              </a:defRPr>
            </a:lvl1pPr>
          </a:lstStyle>
          <a:p>
            <a:fld id="{1F412368-3B7B-3345-A1A0-A09F0ACD466B}" type="datetime1">
              <a:rPr lang="en-US" smtClean="0"/>
              <a:t>4/11/2019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4" cstate="email">
            <a:extLst>
              <a:ext uri="{28A0092B-C50C-407E-A947-70E740481C1C}">
                <a14:useLocalDpi xmlns:a14="http://schemas.microsoft.com/office/drawing/2010/main"/>
              </a:ext>
            </a:extLst>
          </a:blip>
          <a:stretch>
            <a:fillRect/>
          </a:stretch>
        </p:blipFill>
        <p:spPr>
          <a:xfrm>
            <a:off x="4038960" y="4893378"/>
            <a:ext cx="8153043" cy="6363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hite">
    <p:spTree>
      <p:nvGrpSpPr>
        <p:cNvPr id="1" name=""/>
        <p:cNvGrpSpPr/>
        <p:nvPr/>
      </p:nvGrpSpPr>
      <p:grpSpPr>
        <a:xfrm>
          <a:off x="0" y="0"/>
          <a:ext cx="0" cy="0"/>
          <a:chOff x="0" y="0"/>
          <a:chExt cx="0" cy="0"/>
        </a:xfrm>
      </p:grpSpPr>
      <p:sp>
        <p:nvSpPr>
          <p:cNvPr id="17" name="Rectangle 16"/>
          <p:cNvSpPr/>
          <p:nvPr userDrawn="1"/>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Title Placeholder 1"/>
          <p:cNvSpPr>
            <a:spLocks noGrp="1"/>
          </p:cNvSpPr>
          <p:nvPr>
            <p:ph type="title" hasCustomPrompt="1"/>
          </p:nvPr>
        </p:nvSpPr>
        <p:spPr>
          <a:xfrm>
            <a:off x="720648" y="240503"/>
            <a:ext cx="10058400" cy="570225"/>
          </a:xfrm>
          <a:prstGeom prst="rect">
            <a:avLst/>
          </a:prstGeom>
        </p:spPr>
        <p:txBody>
          <a:bodyPr vert="horz" lIns="91440" tIns="45720" rIns="91440" bIns="45720" rtlCol="0" anchor="b">
            <a:noAutofit/>
          </a:bodyPr>
          <a:lstStyle>
            <a:lvl1pPr>
              <a:defRPr>
                <a:solidFill>
                  <a:schemeClr val="bg2">
                    <a:lumMod val="25000"/>
                  </a:schemeClr>
                </a:solidFill>
              </a:defRPr>
            </a:lvl1pPr>
          </a:lstStyle>
          <a:p>
            <a:r>
              <a:rPr lang="en-US" dirty="0"/>
              <a:t>CLICK TO EDIT MASTER TITLE STYLE</a:t>
            </a:r>
          </a:p>
        </p:txBody>
      </p:sp>
      <p:sp>
        <p:nvSpPr>
          <p:cNvPr id="20"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21CFFC65-F19B-E241-BA7B-613451C4E80D}" type="datetime1">
              <a:rPr lang="en-US" smtClean="0"/>
              <a:t>4/11/2019</a:t>
            </a:fld>
            <a:endParaRPr lang="en-US" dirty="0"/>
          </a:p>
        </p:txBody>
      </p:sp>
      <p:sp>
        <p:nvSpPr>
          <p:cNvPr id="21"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chemeClr val="tx1"/>
                </a:solidFill>
              </a:defRPr>
            </a:lvl1pPr>
          </a:lstStyle>
          <a:p>
            <a:endParaRPr lang="en-US" dirty="0"/>
          </a:p>
        </p:txBody>
      </p:sp>
      <p:sp>
        <p:nvSpPr>
          <p:cNvPr id="22"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000000"/>
                </a:solidFill>
              </a:defRPr>
            </a:lvl1pPr>
          </a:lstStyle>
          <a:p>
            <a:fld id="{4FAB73BC-B049-4115-A692-8D63A059BFB8}" type="slidenum">
              <a:rPr lang="en-US" smtClean="0"/>
              <a:pPr/>
              <a:t>‹#›</a:t>
            </a:fld>
            <a:endParaRPr lang="en-US" dirty="0"/>
          </a:p>
        </p:txBody>
      </p:sp>
      <p:sp>
        <p:nvSpPr>
          <p:cNvPr id="4" name="Text Placeholder 3"/>
          <p:cNvSpPr>
            <a:spLocks noGrp="1"/>
          </p:cNvSpPr>
          <p:nvPr>
            <p:ph type="body" sz="quarter" idx="10"/>
          </p:nvPr>
        </p:nvSpPr>
        <p:spPr>
          <a:xfrm>
            <a:off x="720648" y="1441697"/>
            <a:ext cx="10058400" cy="330615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3"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Only White">
    <p:spTree>
      <p:nvGrpSpPr>
        <p:cNvPr id="1" name=""/>
        <p:cNvGrpSpPr/>
        <p:nvPr/>
      </p:nvGrpSpPr>
      <p:grpSpPr>
        <a:xfrm>
          <a:off x="0" y="0"/>
          <a:ext cx="0" cy="0"/>
          <a:chOff x="0" y="0"/>
          <a:chExt cx="0" cy="0"/>
        </a:xfrm>
      </p:grpSpPr>
      <p:sp>
        <p:nvSpPr>
          <p:cNvPr id="17" name="Rectangle 16"/>
          <p:cNvSpPr/>
          <p:nvPr userDrawn="1"/>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Title Placeholder 1"/>
          <p:cNvSpPr>
            <a:spLocks noGrp="1"/>
          </p:cNvSpPr>
          <p:nvPr>
            <p:ph type="title" hasCustomPrompt="1"/>
          </p:nvPr>
        </p:nvSpPr>
        <p:spPr>
          <a:xfrm>
            <a:off x="720648" y="240503"/>
            <a:ext cx="10058400" cy="570225"/>
          </a:xfrm>
          <a:prstGeom prst="rect">
            <a:avLst/>
          </a:prstGeom>
        </p:spPr>
        <p:txBody>
          <a:bodyPr vert="horz" lIns="91440" tIns="45720" rIns="91440" bIns="45720" rtlCol="0" anchor="b">
            <a:noAutofit/>
          </a:bodyPr>
          <a:lstStyle>
            <a:lvl1pPr>
              <a:defRPr>
                <a:solidFill>
                  <a:schemeClr val="bg2">
                    <a:lumMod val="25000"/>
                  </a:schemeClr>
                </a:solidFill>
              </a:defRPr>
            </a:lvl1pPr>
          </a:lstStyle>
          <a:p>
            <a:r>
              <a:rPr lang="en-US" dirty="0"/>
              <a:t>CLICK TO EDIT MASTER TITLE STYLE</a:t>
            </a:r>
          </a:p>
        </p:txBody>
      </p:sp>
      <p:sp>
        <p:nvSpPr>
          <p:cNvPr id="20"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00D275FE-4322-F945-984E-F69B89073389}" type="datetime1">
              <a:rPr lang="en-US" smtClean="0"/>
              <a:t>4/11/2019</a:t>
            </a:fld>
            <a:endParaRPr lang="en-US" dirty="0"/>
          </a:p>
        </p:txBody>
      </p:sp>
      <p:sp>
        <p:nvSpPr>
          <p:cNvPr id="21"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chemeClr val="tx1"/>
                </a:solidFill>
              </a:defRPr>
            </a:lvl1pPr>
          </a:lstStyle>
          <a:p>
            <a:endParaRPr lang="en-US" dirty="0"/>
          </a:p>
        </p:txBody>
      </p:sp>
      <p:sp>
        <p:nvSpPr>
          <p:cNvPr id="22"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000000"/>
                </a:solidFill>
              </a:defRPr>
            </a:lvl1pPr>
          </a:lstStyle>
          <a:p>
            <a:fld id="{4FAB73BC-B049-4115-A692-8D63A059BFB8}" type="slidenum">
              <a:rPr lang="en-US" smtClean="0"/>
              <a:pPr/>
              <a:t>‹#›</a:t>
            </a:fld>
            <a:endParaRPr lang="en-US" dirty="0"/>
          </a:p>
        </p:txBody>
      </p:sp>
      <p:sp>
        <p:nvSpPr>
          <p:cNvPr id="11" name="Rectangle 10"/>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3"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ustom Layout White">
    <p:spTree>
      <p:nvGrpSpPr>
        <p:cNvPr id="1" name=""/>
        <p:cNvGrpSpPr/>
        <p:nvPr/>
      </p:nvGrpSpPr>
      <p:grpSpPr>
        <a:xfrm>
          <a:off x="0" y="0"/>
          <a:ext cx="0" cy="0"/>
          <a:chOff x="0" y="0"/>
          <a:chExt cx="0" cy="0"/>
        </a:xfrm>
      </p:grpSpPr>
      <p:sp>
        <p:nvSpPr>
          <p:cNvPr id="17" name="Rectangle 16"/>
          <p:cNvSpPr/>
          <p:nvPr userDrawn="1"/>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2E058465-9237-E546-85F0-B7E7FAA43EBF}" type="datetime1">
              <a:rPr lang="en-US" smtClean="0"/>
              <a:t>4/11/2019</a:t>
            </a:fld>
            <a:endParaRPr lang="en-US" dirty="0"/>
          </a:p>
        </p:txBody>
      </p:sp>
      <p:sp>
        <p:nvSpPr>
          <p:cNvPr id="21"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chemeClr val="tx1"/>
                </a:solidFill>
              </a:defRPr>
            </a:lvl1pPr>
          </a:lstStyle>
          <a:p>
            <a:endParaRPr lang="en-US" dirty="0"/>
          </a:p>
        </p:txBody>
      </p:sp>
      <p:sp>
        <p:nvSpPr>
          <p:cNvPr id="22"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000000"/>
                </a:solidFill>
              </a:defRPr>
            </a:lvl1pPr>
          </a:lstStyle>
          <a:p>
            <a:fld id="{4FAB73BC-B049-4115-A692-8D63A059BFB8}" type="slidenum">
              <a:rPr lang="en-US" smtClean="0"/>
              <a:pPr/>
              <a:t>‹#›</a:t>
            </a:fld>
            <a:endParaRPr lang="en-US" dirty="0"/>
          </a:p>
        </p:txBody>
      </p:sp>
      <p:sp>
        <p:nvSpPr>
          <p:cNvPr id="11" name="Rectangle 10"/>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3"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CA Title Slid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37000"/>
            <a:extLst>
              <a:ext uri="{28A0092B-C50C-407E-A947-70E740481C1C}">
                <a14:useLocalDpi xmlns:a14="http://schemas.microsoft.com/office/drawing/2010/main"/>
              </a:ext>
            </a:extLst>
          </a:blip>
          <a:srcRect/>
          <a:stretch/>
        </p:blipFill>
        <p:spPr>
          <a:xfrm>
            <a:off x="-1" y="-1"/>
            <a:ext cx="7565572" cy="3964403"/>
          </a:xfrm>
          <a:prstGeom prst="rect">
            <a:avLst/>
          </a:prstGeom>
        </p:spPr>
      </p:pic>
      <p:sp>
        <p:nvSpPr>
          <p:cNvPr id="13" name="Rectangle 12"/>
          <p:cNvSpPr/>
          <p:nvPr userDrawn="1"/>
        </p:nvSpPr>
        <p:spPr>
          <a:xfrm>
            <a:off x="1" y="1228439"/>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7565572" y="0"/>
            <a:ext cx="262345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D401753-24C1-CD4E-BD1A-E1FE126B76E2}" type="datetime1">
              <a:rPr lang="en-US" smtClean="0"/>
              <a:t>4/11/2019</a:t>
            </a:fld>
            <a:endParaRPr lang="en-US" dirty="0"/>
          </a:p>
        </p:txBody>
      </p:sp>
      <p:sp>
        <p:nvSpPr>
          <p:cNvPr id="5" name="Footer Placeholder 4"/>
          <p:cNvSpPr>
            <a:spLocks noGrp="1"/>
          </p:cNvSpPr>
          <p:nvPr>
            <p:ph type="ftr" sz="quarter" idx="11"/>
          </p:nvPr>
        </p:nvSpPr>
        <p:spPr>
          <a:xfrm>
            <a:off x="7565572"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pic>
        <p:nvPicPr>
          <p:cNvPr id="12" name="Picture 11"/>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4" name="Rectangle 13"/>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ectangle 15"/>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9" name="TextBox 18"/>
          <p:cNvSpPr txBox="1"/>
          <p:nvPr userDrawn="1"/>
        </p:nvSpPr>
        <p:spPr>
          <a:xfrm>
            <a:off x="700411" y="5010111"/>
            <a:ext cx="2225040" cy="276999"/>
          </a:xfrm>
          <a:prstGeom prst="rect">
            <a:avLst/>
          </a:prstGeom>
          <a:noFill/>
        </p:spPr>
        <p:txBody>
          <a:bodyPr wrap="square" rtlCol="0">
            <a:spAutoFit/>
          </a:bodyPr>
          <a:lstStyle/>
          <a:p>
            <a:r>
              <a:rPr lang="en-US" sz="1200" b="0" i="1" spc="300" dirty="0">
                <a:solidFill>
                  <a:srgbClr val="00ACD9"/>
                </a:solidFill>
                <a:latin typeface="Calibri" charset="0"/>
                <a:ea typeface="Calibri" charset="0"/>
                <a:cs typeface="Calibri" charset="0"/>
              </a:rPr>
              <a:t>PRESENTED BY</a:t>
            </a:r>
          </a:p>
        </p:txBody>
      </p:sp>
      <p:pic>
        <p:nvPicPr>
          <p:cNvPr id="21" name="Picture 20"/>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1337762" y="5618701"/>
            <a:ext cx="562539" cy="163699"/>
          </a:xfrm>
          <a:prstGeom prst="rect">
            <a:avLst/>
          </a:prstGeom>
        </p:spPr>
      </p:pic>
      <p:pic>
        <p:nvPicPr>
          <p:cNvPr id="22" name="Picture 21"/>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0399371" y="5587028"/>
            <a:ext cx="776320" cy="195373"/>
          </a:xfrm>
          <a:prstGeom prst="rect">
            <a:avLst/>
          </a:prstGeom>
        </p:spPr>
      </p:pic>
      <p:pic>
        <p:nvPicPr>
          <p:cNvPr id="7" name="Picture 6"/>
          <p:cNvPicPr>
            <a:picLocks/>
          </p:cNvPicPr>
          <p:nvPr userDrawn="1"/>
        </p:nvPicPr>
        <p:blipFill>
          <a:blip r:embed="rId10" cstate="email">
            <a:extLst>
              <a:ext uri="{28A0092B-C50C-407E-A947-70E740481C1C}">
                <a14:useLocalDpi xmlns:a14="http://schemas.microsoft.com/office/drawing/2010/main"/>
              </a:ext>
            </a:extLst>
          </a:blip>
          <a:stretch>
            <a:fillRect/>
          </a:stretch>
        </p:blipFill>
        <p:spPr>
          <a:xfrm>
            <a:off x="789245" y="5664160"/>
            <a:ext cx="9399784" cy="36576"/>
          </a:xfrm>
          <a:prstGeom prst="rect">
            <a:avLst/>
          </a:prstGeom>
        </p:spPr>
      </p:pic>
      <p:sp>
        <p:nvSpPr>
          <p:cNvPr id="24" name="TextBox 23"/>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bg1"/>
                </a:solidFill>
                <a:effectLst/>
                <a:latin typeface="+mn-lt"/>
                <a:ea typeface="+mn-ea"/>
                <a:cs typeface="+mn-cs"/>
              </a:rPr>
              <a:t>Sandia National Laboratories is a </a:t>
            </a:r>
            <a:r>
              <a:rPr lang="en-US" sz="600" b="0" i="0" kern="1200" dirty="0" err="1">
                <a:solidFill>
                  <a:schemeClr val="bg1"/>
                </a:solidFill>
                <a:effectLst/>
                <a:latin typeface="+mn-lt"/>
                <a:ea typeface="+mn-ea"/>
                <a:cs typeface="+mn-cs"/>
              </a:rPr>
              <a:t>multimission</a:t>
            </a:r>
            <a:r>
              <a:rPr lang="en-US" sz="600" b="0" i="0" kern="1200" dirty="0">
                <a:solidFill>
                  <a:schemeClr val="bg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NM Section Titl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33000"/>
            <a:extLst>
              <a:ext uri="{28A0092B-C50C-407E-A947-70E740481C1C}">
                <a14:useLocalDpi xmlns:a14="http://schemas.microsoft.com/office/drawing/2010/main"/>
              </a:ext>
            </a:extLst>
          </a:blip>
          <a:srcRect/>
          <a:stretch/>
        </p:blipFill>
        <p:spPr>
          <a:xfrm>
            <a:off x="0" y="-1"/>
            <a:ext cx="12192000" cy="8747085"/>
          </a:xfrm>
          <a:prstGeom prst="rect">
            <a:avLst/>
          </a:prstGeom>
        </p:spPr>
      </p:pic>
      <p:sp>
        <p:nvSpPr>
          <p:cNvPr id="13" name="Rectangle 12"/>
          <p:cNvSpPr/>
          <p:nvPr userDrawn="1"/>
        </p:nvSpPr>
        <p:spPr>
          <a:xfrm>
            <a:off x="1" y="3112607"/>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3927563" y="0"/>
            <a:ext cx="826443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2FB43E7-BE73-1148-A923-0B62E5469575}" type="datetime1">
              <a:rPr lang="en-US" smtClean="0"/>
              <a:t>4/11/2019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3927565" y="4893378"/>
            <a:ext cx="8264435" cy="4571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CA Section Titl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42000"/>
            <a:extLst>
              <a:ext uri="{28A0092B-C50C-407E-A947-70E740481C1C}">
                <a14:useLocalDpi xmlns:a14="http://schemas.microsoft.com/office/drawing/2010/main"/>
              </a:ext>
            </a:extLst>
          </a:blip>
          <a:srcRect b="-2122"/>
          <a:stretch/>
        </p:blipFill>
        <p:spPr>
          <a:xfrm>
            <a:off x="0" y="0"/>
            <a:ext cx="12192000" cy="5547360"/>
          </a:xfrm>
          <a:prstGeom prst="rect">
            <a:avLst/>
          </a:prstGeom>
        </p:spPr>
      </p:pic>
      <p:sp>
        <p:nvSpPr>
          <p:cNvPr id="13" name="Rectangle 12"/>
          <p:cNvSpPr/>
          <p:nvPr userDrawn="1"/>
        </p:nvSpPr>
        <p:spPr>
          <a:xfrm>
            <a:off x="1" y="3112607"/>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3927563" y="0"/>
            <a:ext cx="826443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2FB43E7-BE73-1148-A923-0B62E5469575}" type="datetime1">
              <a:rPr lang="en-US" smtClean="0"/>
              <a:t>4/11/2019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3927565" y="4893378"/>
            <a:ext cx="8264435" cy="4571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marL="0">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BE40A0-BA3A-E44B-A6F9-7A1F916D77D1}" type="datetime1">
              <a:rPr lang="en-US" smtClean="0"/>
              <a:t>4/11/2019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0D5E2EC-3A15-B94B-9602-395D7423BE9F}" type="datetime1">
              <a:rPr lang="en-US" smtClean="0"/>
              <a:t>4/11/2019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BE153A-A236-9B4D-A0F1-DA988CDD6E09}" type="datetime1">
              <a:rPr lang="en-US" smtClean="0"/>
              <a:t>4/11/2019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7302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NM White Title Slide">
    <p:bg>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a:xfrm>
            <a:off x="1" y="1228439"/>
            <a:ext cx="12192000" cy="1690255"/>
          </a:xfrm>
          <a:prstGeom prst="rect">
            <a:avLst/>
          </a:prstGeom>
          <a:solidFill>
            <a:schemeClr val="tx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1" name="Picture 30"/>
          <p:cNvPicPr>
            <a:picLocks noChangeAspect="1"/>
          </p:cNvPicPr>
          <p:nvPr userDrawn="1"/>
        </p:nvPicPr>
        <p:blipFill rotWithShape="1">
          <a:blip r:embed="rId2" cstate="email">
            <a:alphaModFix amt="34000"/>
            <a:extLst>
              <a:ext uri="{28A0092B-C50C-407E-A947-70E740481C1C}">
                <a14:useLocalDpi xmlns:a14="http://schemas.microsoft.com/office/drawing/2010/main"/>
              </a:ext>
            </a:extLst>
          </a:blip>
          <a:srcRect/>
          <a:stretch/>
        </p:blipFill>
        <p:spPr>
          <a:xfrm>
            <a:off x="7565572" y="2915624"/>
            <a:ext cx="4626429" cy="4782754"/>
          </a:xfrm>
          <a:prstGeom prst="rect">
            <a:avLst/>
          </a:prstGeom>
        </p:spPr>
      </p:pic>
      <p:sp>
        <p:nvSpPr>
          <p:cNvPr id="11" name="Rectangle 10"/>
          <p:cNvSpPr/>
          <p:nvPr userDrawn="1"/>
        </p:nvSpPr>
        <p:spPr>
          <a:xfrm>
            <a:off x="7565572" y="0"/>
            <a:ext cx="2623459" cy="6858000"/>
          </a:xfrm>
          <a:prstGeom prst="rect">
            <a:avLst/>
          </a:prstGeom>
          <a:solidFill>
            <a:srgbClr val="00ACD9">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defRPr>
            </a:lvl1pPr>
          </a:lstStyle>
          <a:p>
            <a:r>
              <a:rPr lang="en-US" dirty="0"/>
              <a:t>CLICK TO EDIT MASTER TITLE STYLE</a:t>
            </a:r>
          </a:p>
        </p:txBody>
      </p:sp>
      <p:sp>
        <p:nvSpPr>
          <p:cNvPr id="14"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15" name="Date Placeholder 3"/>
          <p:cNvSpPr>
            <a:spLocks noGrp="1"/>
          </p:cNvSpPr>
          <p:nvPr>
            <p:ph type="dt" sz="half" idx="10"/>
          </p:nvPr>
        </p:nvSpPr>
        <p:spPr>
          <a:xfrm>
            <a:off x="64951" y="6459789"/>
            <a:ext cx="724296" cy="365125"/>
          </a:xfrm>
        </p:spPr>
        <p:txBody>
          <a:bodyPr/>
          <a:lstStyle>
            <a:lvl1pPr>
              <a:defRPr>
                <a:solidFill>
                  <a:schemeClr val="bg1">
                    <a:lumMod val="50000"/>
                  </a:schemeClr>
                </a:solidFill>
              </a:defRPr>
            </a:lvl1pPr>
          </a:lstStyle>
          <a:p>
            <a:fld id="{9BB4F62A-F143-0E44-AD26-04E6D9F03BB4}" type="datetime1">
              <a:rPr lang="en-US" smtClean="0"/>
              <a:t>4/11/2019</a:t>
            </a:fld>
            <a:endParaRPr lang="en-US" dirty="0"/>
          </a:p>
        </p:txBody>
      </p:sp>
      <p:sp>
        <p:nvSpPr>
          <p:cNvPr id="16" name="Footer Placeholder 4"/>
          <p:cNvSpPr>
            <a:spLocks noGrp="1"/>
          </p:cNvSpPr>
          <p:nvPr>
            <p:ph type="ftr" sz="quarter" idx="11"/>
          </p:nvPr>
        </p:nvSpPr>
        <p:spPr>
          <a:xfrm>
            <a:off x="7565572" y="6459789"/>
            <a:ext cx="2623459" cy="365125"/>
          </a:xfrm>
        </p:spPr>
        <p:txBody>
          <a:bodyPr/>
          <a:lstStyle/>
          <a:p>
            <a:endParaRPr lang="en-US" dirty="0"/>
          </a:p>
        </p:txBody>
      </p:sp>
      <p:pic>
        <p:nvPicPr>
          <p:cNvPr id="18" name="Picture 17"/>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9" name="Rectangle 18"/>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Rectangle 20"/>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ectangle 21"/>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3" name="Rectangle 22"/>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TextBox 23"/>
          <p:cNvSpPr txBox="1"/>
          <p:nvPr userDrawn="1"/>
        </p:nvSpPr>
        <p:spPr>
          <a:xfrm>
            <a:off x="700411" y="5019736"/>
            <a:ext cx="2225040" cy="276999"/>
          </a:xfrm>
          <a:prstGeom prst="rect">
            <a:avLst/>
          </a:prstGeom>
          <a:noFill/>
        </p:spPr>
        <p:txBody>
          <a:bodyPr wrap="square" rtlCol="0">
            <a:spAutoFit/>
          </a:bodyPr>
          <a:lstStyle/>
          <a:p>
            <a:r>
              <a:rPr lang="en-US" sz="1200" i="1" spc="300" dirty="0">
                <a:solidFill>
                  <a:srgbClr val="00ACD9"/>
                </a:solidFill>
              </a:rPr>
              <a:t>PRESENTED BY</a:t>
            </a:r>
          </a:p>
        </p:txBody>
      </p:sp>
      <p:pic>
        <p:nvPicPr>
          <p:cNvPr id="30" name="Picture 29"/>
          <p:cNvPicPr>
            <a:picLocks/>
          </p:cNvPicPr>
          <p:nvPr userDrawn="1"/>
        </p:nvPicPr>
        <p:blipFill>
          <a:blip r:embed="rId8" cstate="email">
            <a:extLst>
              <a:ext uri="{28A0092B-C50C-407E-A947-70E740481C1C}">
                <a14:useLocalDpi xmlns:a14="http://schemas.microsoft.com/office/drawing/2010/main"/>
              </a:ext>
            </a:extLst>
          </a:blip>
          <a:stretch>
            <a:fillRect/>
          </a:stretch>
        </p:blipFill>
        <p:spPr>
          <a:xfrm>
            <a:off x="789245" y="5673785"/>
            <a:ext cx="9399784" cy="36576"/>
          </a:xfrm>
          <a:prstGeom prst="rect">
            <a:avLst/>
          </a:prstGeom>
        </p:spPr>
      </p:pic>
      <p:pic>
        <p:nvPicPr>
          <p:cNvPr id="25" name="Picture 24"/>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1336794" y="5626954"/>
            <a:ext cx="564475" cy="163698"/>
          </a:xfrm>
          <a:prstGeom prst="rect">
            <a:avLst/>
          </a:prstGeom>
        </p:spPr>
      </p:pic>
      <p:pic>
        <p:nvPicPr>
          <p:cNvPr id="26" name="Picture 25"/>
          <p:cNvPicPr>
            <a:picLocks noChangeAspect="1"/>
          </p:cNvPicPr>
          <p:nvPr userDrawn="1"/>
        </p:nvPicPr>
        <p:blipFill>
          <a:blip r:embed="rId10" cstate="email">
            <a:extLst>
              <a:ext uri="{28A0092B-C50C-407E-A947-70E740481C1C}">
                <a14:useLocalDpi xmlns:a14="http://schemas.microsoft.com/office/drawing/2010/main"/>
              </a:ext>
            </a:extLst>
          </a:blip>
          <a:stretch>
            <a:fillRect/>
          </a:stretch>
        </p:blipFill>
        <p:spPr>
          <a:xfrm>
            <a:off x="10399371" y="5595527"/>
            <a:ext cx="776320" cy="194889"/>
          </a:xfrm>
          <a:prstGeom prst="rect">
            <a:avLst/>
          </a:prstGeom>
        </p:spPr>
      </p:pic>
      <p:sp>
        <p:nvSpPr>
          <p:cNvPr id="28" name="TextBox 27"/>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tx1"/>
                </a:solidFill>
                <a:effectLst/>
                <a:latin typeface="+mn-lt"/>
                <a:ea typeface="+mn-ea"/>
                <a:cs typeface="+mn-cs"/>
              </a:rPr>
              <a:t>Sandia National Laboratories is a </a:t>
            </a:r>
            <a:r>
              <a:rPr lang="en-US" sz="600" b="0" i="0" kern="1200" dirty="0" err="1">
                <a:solidFill>
                  <a:schemeClr val="tx1"/>
                </a:solidFill>
                <a:effectLst/>
                <a:latin typeface="+mn-lt"/>
                <a:ea typeface="+mn-ea"/>
                <a:cs typeface="+mn-cs"/>
              </a:rPr>
              <a:t>multimission</a:t>
            </a:r>
            <a:r>
              <a:rPr lang="en-US" sz="600" b="0" i="0" kern="1200" dirty="0">
                <a:solidFill>
                  <a:schemeClr val="tx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NM White Title Slide">
    <p:bg>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a:xfrm>
            <a:off x="1" y="1228439"/>
            <a:ext cx="12192000" cy="1690255"/>
          </a:xfrm>
          <a:prstGeom prst="rect">
            <a:avLst/>
          </a:prstGeom>
          <a:solidFill>
            <a:schemeClr val="tx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1" name="Picture 30"/>
          <p:cNvPicPr>
            <a:picLocks noChangeAspect="1"/>
          </p:cNvPicPr>
          <p:nvPr userDrawn="1"/>
        </p:nvPicPr>
        <p:blipFill rotWithShape="1">
          <a:blip r:embed="rId2" cstate="email">
            <a:alphaModFix amt="32000"/>
            <a:extLst>
              <a:ext uri="{28A0092B-C50C-407E-A947-70E740481C1C}">
                <a14:useLocalDpi xmlns:a14="http://schemas.microsoft.com/office/drawing/2010/main"/>
              </a:ext>
            </a:extLst>
          </a:blip>
          <a:srcRect/>
          <a:stretch/>
        </p:blipFill>
        <p:spPr>
          <a:xfrm>
            <a:off x="7565572" y="2915627"/>
            <a:ext cx="4626429" cy="3084286"/>
          </a:xfrm>
          <a:prstGeom prst="rect">
            <a:avLst/>
          </a:prstGeom>
        </p:spPr>
      </p:pic>
      <p:sp>
        <p:nvSpPr>
          <p:cNvPr id="11" name="Rectangle 10"/>
          <p:cNvSpPr/>
          <p:nvPr userDrawn="1"/>
        </p:nvSpPr>
        <p:spPr>
          <a:xfrm>
            <a:off x="7565572" y="0"/>
            <a:ext cx="2623459" cy="6858000"/>
          </a:xfrm>
          <a:prstGeom prst="rect">
            <a:avLst/>
          </a:prstGeom>
          <a:solidFill>
            <a:srgbClr val="00ACD9">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defRPr>
            </a:lvl1pPr>
          </a:lstStyle>
          <a:p>
            <a:r>
              <a:rPr lang="en-US" dirty="0"/>
              <a:t>CLICK TO EDIT MASTER TITLE STYLE</a:t>
            </a:r>
          </a:p>
        </p:txBody>
      </p:sp>
      <p:sp>
        <p:nvSpPr>
          <p:cNvPr id="14"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15" name="Date Placeholder 3"/>
          <p:cNvSpPr>
            <a:spLocks noGrp="1"/>
          </p:cNvSpPr>
          <p:nvPr>
            <p:ph type="dt" sz="half" idx="10"/>
          </p:nvPr>
        </p:nvSpPr>
        <p:spPr>
          <a:xfrm>
            <a:off x="64951" y="6459789"/>
            <a:ext cx="724296" cy="365125"/>
          </a:xfrm>
        </p:spPr>
        <p:txBody>
          <a:bodyPr/>
          <a:lstStyle>
            <a:lvl1pPr>
              <a:defRPr>
                <a:solidFill>
                  <a:schemeClr val="bg1">
                    <a:lumMod val="50000"/>
                  </a:schemeClr>
                </a:solidFill>
              </a:defRPr>
            </a:lvl1pPr>
          </a:lstStyle>
          <a:p>
            <a:fld id="{9BB4F62A-F143-0E44-AD26-04E6D9F03BB4}" type="datetime1">
              <a:rPr lang="en-US" smtClean="0"/>
              <a:t>4/11/2019</a:t>
            </a:fld>
            <a:endParaRPr lang="en-US" dirty="0"/>
          </a:p>
        </p:txBody>
      </p:sp>
      <p:sp>
        <p:nvSpPr>
          <p:cNvPr id="16" name="Footer Placeholder 4"/>
          <p:cNvSpPr>
            <a:spLocks noGrp="1"/>
          </p:cNvSpPr>
          <p:nvPr>
            <p:ph type="ftr" sz="quarter" idx="11"/>
          </p:nvPr>
        </p:nvSpPr>
        <p:spPr>
          <a:xfrm>
            <a:off x="7565572" y="6459789"/>
            <a:ext cx="2623459" cy="365125"/>
          </a:xfrm>
        </p:spPr>
        <p:txBody>
          <a:bodyPr/>
          <a:lstStyle/>
          <a:p>
            <a:endParaRPr lang="en-US" dirty="0"/>
          </a:p>
        </p:txBody>
      </p:sp>
      <p:pic>
        <p:nvPicPr>
          <p:cNvPr id="18" name="Picture 17"/>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9" name="Rectangle 18"/>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Rectangle 20"/>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ectangle 21"/>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3" name="Rectangle 22"/>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TextBox 23"/>
          <p:cNvSpPr txBox="1"/>
          <p:nvPr userDrawn="1"/>
        </p:nvSpPr>
        <p:spPr>
          <a:xfrm>
            <a:off x="700411" y="5019736"/>
            <a:ext cx="2225040" cy="276999"/>
          </a:xfrm>
          <a:prstGeom prst="rect">
            <a:avLst/>
          </a:prstGeom>
          <a:noFill/>
        </p:spPr>
        <p:txBody>
          <a:bodyPr wrap="square" rtlCol="0">
            <a:spAutoFit/>
          </a:bodyPr>
          <a:lstStyle/>
          <a:p>
            <a:r>
              <a:rPr lang="en-US" sz="1200" i="1" spc="300" dirty="0">
                <a:solidFill>
                  <a:srgbClr val="00ACD9"/>
                </a:solidFill>
              </a:rPr>
              <a:t>PRESENTED BY</a:t>
            </a:r>
          </a:p>
        </p:txBody>
      </p:sp>
      <p:pic>
        <p:nvPicPr>
          <p:cNvPr id="30" name="Picture 29"/>
          <p:cNvPicPr>
            <a:picLocks/>
          </p:cNvPicPr>
          <p:nvPr userDrawn="1"/>
        </p:nvPicPr>
        <p:blipFill>
          <a:blip r:embed="rId8" cstate="email">
            <a:extLst>
              <a:ext uri="{28A0092B-C50C-407E-A947-70E740481C1C}">
                <a14:useLocalDpi xmlns:a14="http://schemas.microsoft.com/office/drawing/2010/main"/>
              </a:ext>
            </a:extLst>
          </a:blip>
          <a:stretch>
            <a:fillRect/>
          </a:stretch>
        </p:blipFill>
        <p:spPr>
          <a:xfrm>
            <a:off x="789245" y="5673785"/>
            <a:ext cx="9399784" cy="36576"/>
          </a:xfrm>
          <a:prstGeom prst="rect">
            <a:avLst/>
          </a:prstGeom>
        </p:spPr>
      </p:pic>
      <p:pic>
        <p:nvPicPr>
          <p:cNvPr id="25" name="Picture 24"/>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1336794" y="5626954"/>
            <a:ext cx="564475" cy="163698"/>
          </a:xfrm>
          <a:prstGeom prst="rect">
            <a:avLst/>
          </a:prstGeom>
        </p:spPr>
      </p:pic>
      <p:pic>
        <p:nvPicPr>
          <p:cNvPr id="26" name="Picture 25"/>
          <p:cNvPicPr>
            <a:picLocks noChangeAspect="1"/>
          </p:cNvPicPr>
          <p:nvPr userDrawn="1"/>
        </p:nvPicPr>
        <p:blipFill>
          <a:blip r:embed="rId10" cstate="email">
            <a:extLst>
              <a:ext uri="{28A0092B-C50C-407E-A947-70E740481C1C}">
                <a14:useLocalDpi xmlns:a14="http://schemas.microsoft.com/office/drawing/2010/main"/>
              </a:ext>
            </a:extLst>
          </a:blip>
          <a:stretch>
            <a:fillRect/>
          </a:stretch>
        </p:blipFill>
        <p:spPr>
          <a:xfrm>
            <a:off x="10399371" y="5595527"/>
            <a:ext cx="776320" cy="194889"/>
          </a:xfrm>
          <a:prstGeom prst="rect">
            <a:avLst/>
          </a:prstGeom>
        </p:spPr>
      </p:pic>
      <p:sp>
        <p:nvSpPr>
          <p:cNvPr id="28" name="TextBox 27"/>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tx1"/>
                </a:solidFill>
                <a:effectLst/>
                <a:latin typeface="+mn-lt"/>
                <a:ea typeface="+mn-ea"/>
                <a:cs typeface="+mn-cs"/>
              </a:rPr>
              <a:t>Sandia National Laboratories is a </a:t>
            </a:r>
            <a:r>
              <a:rPr lang="en-US" sz="600" b="0" i="0" kern="1200" dirty="0" err="1">
                <a:solidFill>
                  <a:schemeClr val="tx1"/>
                </a:solidFill>
                <a:effectLst/>
                <a:latin typeface="+mn-lt"/>
                <a:ea typeface="+mn-ea"/>
                <a:cs typeface="+mn-cs"/>
              </a:rPr>
              <a:t>multimission</a:t>
            </a:r>
            <a:r>
              <a:rPr lang="en-US" sz="600" b="0" i="0" kern="1200" dirty="0">
                <a:solidFill>
                  <a:schemeClr val="tx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20648" y="240503"/>
            <a:ext cx="10058400" cy="570225"/>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p:cNvSpPr>
            <a:spLocks noGrp="1"/>
          </p:cNvSpPr>
          <p:nvPr>
            <p:ph type="body" idx="1"/>
          </p:nvPr>
        </p:nvSpPr>
        <p:spPr>
          <a:xfrm>
            <a:off x="720648" y="1429233"/>
            <a:ext cx="10058400" cy="3433635"/>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rgbClr val="FFFFFF"/>
                </a:solidFill>
              </a:defRPr>
            </a:lvl1pPr>
          </a:lstStyle>
          <a:p>
            <a:fld id="{E30A8737-9ED8-534E-AB64-824F3EF1F57B}" type="datetime1">
              <a:rPr lang="en-US" smtClean="0"/>
              <a:t>4/11/2019</a:t>
            </a:fld>
            <a:endParaRPr lang="en-US" dirty="0"/>
          </a:p>
        </p:txBody>
      </p:sp>
      <p:sp>
        <p:nvSpPr>
          <p:cNvPr id="5"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FFFFFF"/>
                </a:solidFill>
              </a:defRPr>
            </a:lvl1pPr>
          </a:lstStyle>
          <a:p>
            <a:fld id="{4FAB73BC-B049-4115-A692-8D63A059BFB8}" type="slidenum">
              <a:rPr lang="en-US" smtClean="0"/>
              <a:pPr/>
              <a:t>‹#›</a:t>
            </a:fld>
            <a:endParaRPr lang="en-US" dirty="0"/>
          </a:p>
        </p:txBody>
      </p:sp>
      <p:sp>
        <p:nvSpPr>
          <p:cNvPr id="12" name="Rectangle 11"/>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p:cNvPicPr>
            <a:picLocks noChangeAspect="1"/>
          </p:cNvPicPr>
          <p:nvPr userDrawn="1"/>
        </p:nvPicPr>
        <p:blipFill rotWithShape="1">
          <a:blip r:embed="rId16"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17"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66" r:id="rId2"/>
    <p:sldLayoutId id="2147483664" r:id="rId3"/>
    <p:sldLayoutId id="2147483667" r:id="rId4"/>
    <p:sldLayoutId id="2147483660" r:id="rId5"/>
    <p:sldLayoutId id="2147483654" r:id="rId6"/>
    <p:sldLayoutId id="2147483661" r:id="rId7"/>
    <p:sldLayoutId id="2147483651" r:id="rId8"/>
    <p:sldLayoutId id="2147483668" r:id="rId9"/>
    <p:sldLayoutId id="2147483665" r:id="rId10"/>
    <p:sldLayoutId id="2147483669" r:id="rId11"/>
    <p:sldLayoutId id="2147483655" r:id="rId12"/>
    <p:sldLayoutId id="2147483662" r:id="rId13"/>
    <p:sldLayoutId id="2147483663"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354" rtl="0" eaLnBrk="1" latinLnBrk="0" hangingPunct="1">
        <a:lnSpc>
          <a:spcPct val="85000"/>
        </a:lnSpc>
        <a:spcBef>
          <a:spcPct val="0"/>
        </a:spcBef>
        <a:buNone/>
        <a:defRPr sz="2400" b="0" i="0" kern="1200" spc="100" baseline="0">
          <a:solidFill>
            <a:schemeClr val="bg1"/>
          </a:solidFill>
          <a:latin typeface="Gill Sans MT" charset="0"/>
          <a:ea typeface="Gill Sans MT" charset="0"/>
          <a:cs typeface="Gill Sans MT" charset="0"/>
        </a:defRPr>
      </a:lvl1pPr>
    </p:titleStyle>
    <p:bodyStyle>
      <a:lvl1pPr marL="91436" indent="-91436" algn="l" defTabSz="914354" rtl="0" eaLnBrk="1" latinLnBrk="0" hangingPunct="1">
        <a:lnSpc>
          <a:spcPct val="90000"/>
        </a:lnSpc>
        <a:spcBef>
          <a:spcPts val="1200"/>
        </a:spcBef>
        <a:spcAft>
          <a:spcPts val="200"/>
        </a:spcAft>
        <a:buClr>
          <a:srgbClr val="00B0F0"/>
        </a:buClr>
        <a:buSzPct val="100000"/>
        <a:buFont typeface="Calibri" panose="020F0502020204030204" pitchFamily="34" charset="0"/>
        <a:buChar char=" "/>
        <a:defRPr sz="2000" kern="1200">
          <a:solidFill>
            <a:schemeClr val="bg1"/>
          </a:solidFill>
          <a:latin typeface="Garamond" charset="0"/>
          <a:ea typeface="Garamond" charset="0"/>
          <a:cs typeface="Garamond" charset="0"/>
        </a:defRPr>
      </a:lvl1pPr>
      <a:lvl2pPr marL="384029" indent="-182870" algn="l" defTabSz="914354" rtl="0" eaLnBrk="1" latinLnBrk="0" hangingPunct="1">
        <a:lnSpc>
          <a:spcPct val="90000"/>
        </a:lnSpc>
        <a:spcBef>
          <a:spcPts val="200"/>
        </a:spcBef>
        <a:spcAft>
          <a:spcPts val="400"/>
        </a:spcAft>
        <a:buClr>
          <a:srgbClr val="00B0F0"/>
        </a:buClr>
        <a:buFont typeface="Calibri" pitchFamily="34" charset="0"/>
        <a:buChar char="◦"/>
        <a:defRPr sz="1800" kern="1200">
          <a:solidFill>
            <a:schemeClr val="bg1"/>
          </a:solidFill>
          <a:latin typeface="Garamond" charset="0"/>
          <a:ea typeface="Garamond" charset="0"/>
          <a:cs typeface="Garamond" charset="0"/>
        </a:defRPr>
      </a:lvl2pPr>
      <a:lvl3pPr marL="566900" indent="-182870" algn="l" defTabSz="914354" rtl="0" eaLnBrk="1" latinLnBrk="0" hangingPunct="1">
        <a:lnSpc>
          <a:spcPct val="90000"/>
        </a:lnSpc>
        <a:spcBef>
          <a:spcPts val="200"/>
        </a:spcBef>
        <a:spcAft>
          <a:spcPts val="400"/>
        </a:spcAft>
        <a:buClr>
          <a:srgbClr val="00B0F0"/>
        </a:buClr>
        <a:buFont typeface="Calibri" pitchFamily="34" charset="0"/>
        <a:buChar char="◦"/>
        <a:defRPr sz="1400" kern="1200">
          <a:solidFill>
            <a:schemeClr val="bg1"/>
          </a:solidFill>
          <a:latin typeface="Garamond" charset="0"/>
          <a:ea typeface="Garamond" charset="0"/>
          <a:cs typeface="Garamond" charset="0"/>
        </a:defRPr>
      </a:lvl3pPr>
      <a:lvl4pPr marL="749771" indent="-182870" algn="l" defTabSz="914354" rtl="0" eaLnBrk="1" latinLnBrk="0" hangingPunct="1">
        <a:lnSpc>
          <a:spcPct val="90000"/>
        </a:lnSpc>
        <a:spcBef>
          <a:spcPts val="200"/>
        </a:spcBef>
        <a:spcAft>
          <a:spcPts val="400"/>
        </a:spcAft>
        <a:buClr>
          <a:srgbClr val="00B0F0"/>
        </a:buClr>
        <a:buFont typeface="Calibri" pitchFamily="34" charset="0"/>
        <a:buChar char="◦"/>
        <a:defRPr sz="1400" kern="1200">
          <a:solidFill>
            <a:schemeClr val="bg1"/>
          </a:solidFill>
          <a:latin typeface="Garamond" charset="0"/>
          <a:ea typeface="Garamond" charset="0"/>
          <a:cs typeface="Garamond" charset="0"/>
        </a:defRPr>
      </a:lvl4pPr>
      <a:lvl5pPr marL="932642" indent="-182870" algn="l" defTabSz="914354" rtl="0" eaLnBrk="1" latinLnBrk="0" hangingPunct="1">
        <a:lnSpc>
          <a:spcPct val="90000"/>
        </a:lnSpc>
        <a:spcBef>
          <a:spcPts val="200"/>
        </a:spcBef>
        <a:spcAft>
          <a:spcPts val="400"/>
        </a:spcAft>
        <a:buClr>
          <a:srgbClr val="00B0F0"/>
        </a:buClr>
        <a:buFont typeface="Calibri" pitchFamily="34" charset="0"/>
        <a:buChar char="◦"/>
        <a:defRPr sz="1400" kern="1200">
          <a:solidFill>
            <a:schemeClr val="bg1"/>
          </a:solidFill>
          <a:latin typeface="Garamond" charset="0"/>
          <a:ea typeface="Garamond" charset="0"/>
          <a:cs typeface="Garamond" charset="0"/>
        </a:defRPr>
      </a:lvl5pPr>
      <a:lvl6pPr marL="1099946"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36"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25"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16"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endParaRPr lang="en-US" dirty="0"/>
          </a:p>
        </p:txBody>
      </p:sp>
      <p:sp>
        <p:nvSpPr>
          <p:cNvPr id="5" name="Subtitle 4"/>
          <p:cNvSpPr>
            <a:spLocks noGrp="1"/>
          </p:cNvSpPr>
          <p:nvPr>
            <p:ph type="subTitle" idx="1"/>
          </p:nvPr>
        </p:nvSpPr>
        <p:spPr/>
        <p:txBody>
          <a:bodyPr/>
          <a:lstStyle/>
          <a:p>
            <a:r>
              <a:rPr lang="en-US" dirty="0"/>
              <a:t>Taylor McKenzie</a:t>
            </a:r>
          </a:p>
        </p:txBody>
      </p:sp>
    </p:spTree>
    <p:extLst>
      <p:ext uri="{BB962C8B-B14F-4D97-AF65-F5344CB8AC3E}">
        <p14:creationId xmlns:p14="http://schemas.microsoft.com/office/powerpoint/2010/main" val="962997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10</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solidFill>
                  <a:schemeClr val="tx1">
                    <a:alpha val="25000"/>
                  </a:schemeClr>
                </a:solidFill>
              </a:rPr>
              <a:t>Identify consequences of concern (nightmare scenarios)</a:t>
            </a:r>
          </a:p>
          <a:p>
            <a:pPr marL="457200" indent="-457200">
              <a:buFont typeface="+mj-lt"/>
              <a:buAutoNum type="arabicPeriod"/>
            </a:pPr>
            <a:r>
              <a:rPr lang="en-US" dirty="0"/>
              <a:t>Define a model of a realistic adversary, including skills and tolerance for risk</a:t>
            </a:r>
          </a:p>
          <a:p>
            <a:pPr marL="457200" indent="-457200">
              <a:buFont typeface="+mj-lt"/>
              <a:buAutoNum type="arabicPeriod"/>
            </a:pPr>
            <a:r>
              <a:rPr lang="en-US" dirty="0">
                <a:solidFill>
                  <a:schemeClr val="tx1">
                    <a:alpha val="25000"/>
                  </a:schemeClr>
                </a:solidFill>
              </a:rPr>
              <a:t>Collect information about the system, including potential weaknesses and attack vectors</a:t>
            </a:r>
          </a:p>
          <a:p>
            <a:pPr marL="457200" indent="-457200">
              <a:buFont typeface="+mj-lt"/>
              <a:buAutoNum type="arabicPeriod"/>
            </a:pPr>
            <a:r>
              <a:rPr lang="en-US" dirty="0">
                <a:solidFill>
                  <a:schemeClr val="tx1">
                    <a:alpha val="25000"/>
                  </a:schemeClr>
                </a:solidFill>
              </a:rPr>
              <a:t>Identify and document easiest (low effort, low likelihood of detection) attack paths that result in consequences of concern</a:t>
            </a:r>
          </a:p>
          <a:p>
            <a:pPr marL="457200" indent="-457200">
              <a:buFont typeface="+mj-lt"/>
              <a:buAutoNum type="arabicPeriod"/>
            </a:pPr>
            <a:r>
              <a:rPr lang="en-US" dirty="0">
                <a:solidFill>
                  <a:schemeClr val="tx1">
                    <a:alpha val="25000"/>
                  </a:schemeClr>
                </a:solidFill>
              </a:rPr>
              <a:t>(Optional) Demonstrate attack paths to show feasibility</a:t>
            </a:r>
          </a:p>
        </p:txBody>
      </p:sp>
    </p:spTree>
    <p:extLst>
      <p:ext uri="{BB962C8B-B14F-4D97-AF65-F5344CB8AC3E}">
        <p14:creationId xmlns:p14="http://schemas.microsoft.com/office/powerpoint/2010/main" val="1963752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85D21-7785-4AA3-B58F-3B1BF8D05000}"/>
              </a:ext>
            </a:extLst>
          </p:cNvPr>
          <p:cNvSpPr>
            <a:spLocks noGrp="1"/>
          </p:cNvSpPr>
          <p:nvPr>
            <p:ph type="title"/>
          </p:nvPr>
        </p:nvSpPr>
        <p:spPr/>
        <p:txBody>
          <a:bodyPr/>
          <a:lstStyle/>
          <a:p>
            <a:r>
              <a:rPr lang="en-US" dirty="0"/>
              <a:t>Adversary Models: Generic Threat Matrix</a:t>
            </a:r>
          </a:p>
        </p:txBody>
      </p:sp>
      <p:sp>
        <p:nvSpPr>
          <p:cNvPr id="3" name="Slide Number Placeholder 2">
            <a:extLst>
              <a:ext uri="{FF2B5EF4-FFF2-40B4-BE49-F238E27FC236}">
                <a16:creationId xmlns:a16="http://schemas.microsoft.com/office/drawing/2014/main" id="{DAB78193-CA7D-4579-B97D-9F91F99CF99C}"/>
              </a:ext>
            </a:extLst>
          </p:cNvPr>
          <p:cNvSpPr>
            <a:spLocks noGrp="1"/>
          </p:cNvSpPr>
          <p:nvPr>
            <p:ph type="sldNum" sz="quarter" idx="4"/>
          </p:nvPr>
        </p:nvSpPr>
        <p:spPr/>
        <p:txBody>
          <a:bodyPr/>
          <a:lstStyle/>
          <a:p>
            <a:fld id="{4FAB73BC-B049-4115-A692-8D63A059BFB8}" type="slidenum">
              <a:rPr lang="en-US" smtClean="0"/>
              <a:pPr/>
              <a:t>11</a:t>
            </a:fld>
            <a:endParaRPr lang="en-US" dirty="0"/>
          </a:p>
        </p:txBody>
      </p:sp>
      <p:sp>
        <p:nvSpPr>
          <p:cNvPr id="4" name="Text Placeholder 3">
            <a:extLst>
              <a:ext uri="{FF2B5EF4-FFF2-40B4-BE49-F238E27FC236}">
                <a16:creationId xmlns:a16="http://schemas.microsoft.com/office/drawing/2014/main" id="{59A43B1E-3F43-486F-9FA4-F4A9F91CC3C5}"/>
              </a:ext>
            </a:extLst>
          </p:cNvPr>
          <p:cNvSpPr>
            <a:spLocks noGrp="1"/>
          </p:cNvSpPr>
          <p:nvPr>
            <p:ph type="body" sz="quarter" idx="10"/>
          </p:nvPr>
        </p:nvSpPr>
        <p:spPr>
          <a:xfrm>
            <a:off x="720648" y="1441697"/>
            <a:ext cx="10058400" cy="4841537"/>
          </a:xfrm>
        </p:spPr>
        <p:txBody>
          <a:bodyPr/>
          <a:lstStyle/>
          <a:p>
            <a:pPr>
              <a:buFont typeface="Arial" panose="020B0604020202020204" pitchFamily="34" charset="0"/>
              <a:buChar char="•"/>
            </a:pPr>
            <a:r>
              <a:rPr lang="en-US" dirty="0"/>
              <a:t> For IDART, hypothetical adversaries are qualitatively scored along six dimensions</a:t>
            </a:r>
            <a:r>
              <a:rPr lang="en-US" baseline="30000" dirty="0"/>
              <a:t>1</a:t>
            </a:r>
            <a:endParaRPr lang="en-US" dirty="0"/>
          </a:p>
          <a:p>
            <a:pPr lvl="1">
              <a:buFont typeface="Arial" panose="020B0604020202020204" pitchFamily="34" charset="0"/>
              <a:buChar char="•"/>
            </a:pPr>
            <a:r>
              <a:rPr lang="en-US" dirty="0"/>
              <a:t>Intensity: Risk tolerance for getting caught and negative consequences</a:t>
            </a:r>
          </a:p>
          <a:p>
            <a:pPr lvl="1">
              <a:buFont typeface="Arial" panose="020B0604020202020204" pitchFamily="34" charset="0"/>
              <a:buChar char="•"/>
            </a:pPr>
            <a:r>
              <a:rPr lang="en-US" dirty="0"/>
              <a:t>Stealth: Ability to maintain secrecy through attack</a:t>
            </a:r>
          </a:p>
          <a:p>
            <a:pPr lvl="1">
              <a:buFont typeface="Arial" panose="020B0604020202020204" pitchFamily="34" charset="0"/>
              <a:buChar char="•"/>
            </a:pPr>
            <a:r>
              <a:rPr lang="en-US" dirty="0"/>
              <a:t>Time: Amount of adversary is willing to spend planning, developing, and deploying attack</a:t>
            </a:r>
          </a:p>
          <a:p>
            <a:pPr lvl="1">
              <a:buFont typeface="Arial" panose="020B0604020202020204" pitchFamily="34" charset="0"/>
              <a:buChar char="•"/>
            </a:pPr>
            <a:r>
              <a:rPr lang="en-US" dirty="0"/>
              <a:t>Technical personnel: Size of technical team</a:t>
            </a:r>
          </a:p>
          <a:p>
            <a:pPr lvl="1">
              <a:buFont typeface="Arial" panose="020B0604020202020204" pitchFamily="34" charset="0"/>
              <a:buChar char="•"/>
            </a:pPr>
            <a:r>
              <a:rPr lang="en-US" dirty="0"/>
              <a:t>Knowledge: Level of cyber and other knowledge possessed by adversary</a:t>
            </a:r>
          </a:p>
          <a:p>
            <a:pPr lvl="1">
              <a:buFont typeface="Arial" panose="020B0604020202020204" pitchFamily="34" charset="0"/>
              <a:buChar char="•"/>
            </a:pPr>
            <a:r>
              <a:rPr lang="en-US" dirty="0"/>
              <a:t>Access: Ability to access facility or system, either by opportunity, force/coercion, or insider assistance</a:t>
            </a:r>
          </a:p>
          <a:p>
            <a:pPr>
              <a:buFont typeface="Arial" panose="020B0604020202020204" pitchFamily="34" charset="0"/>
              <a:buChar char="•"/>
            </a:pPr>
            <a:r>
              <a:rPr lang="en-US" dirty="0"/>
              <a:t> A fuzzy match of the hypothetical adversary to the threat matrix determines threat level (1-High to 8-Low)</a:t>
            </a:r>
          </a:p>
          <a:p>
            <a:pPr lvl="1">
              <a:buFont typeface="Arial" panose="020B0604020202020204" pitchFamily="34" charset="0"/>
              <a:buChar char="•"/>
            </a:pPr>
            <a:r>
              <a:rPr lang="en-US" dirty="0"/>
              <a:t>This is a subjective, deliberative process, often end up with more than one possible categorization</a:t>
            </a:r>
          </a:p>
        </p:txBody>
      </p:sp>
      <p:sp>
        <p:nvSpPr>
          <p:cNvPr id="5" name="TextBox 4">
            <a:extLst>
              <a:ext uri="{FF2B5EF4-FFF2-40B4-BE49-F238E27FC236}">
                <a16:creationId xmlns:a16="http://schemas.microsoft.com/office/drawing/2014/main" id="{5C325362-C0F8-4E56-A4CF-24416F7DE875}"/>
              </a:ext>
            </a:extLst>
          </p:cNvPr>
          <p:cNvSpPr txBox="1"/>
          <p:nvPr/>
        </p:nvSpPr>
        <p:spPr>
          <a:xfrm>
            <a:off x="720648" y="6356996"/>
            <a:ext cx="7939401" cy="276999"/>
          </a:xfrm>
          <a:prstGeom prst="rect">
            <a:avLst/>
          </a:prstGeom>
          <a:noFill/>
        </p:spPr>
        <p:txBody>
          <a:bodyPr wrap="square" rtlCol="0">
            <a:spAutoFit/>
          </a:bodyPr>
          <a:lstStyle/>
          <a:p>
            <a:r>
              <a:rPr lang="en-US" sz="1200" dirty="0">
                <a:latin typeface="+mj-lt"/>
              </a:rPr>
              <a:t>1. See SAND Report 2007-5791: Categorizing Threats for more details</a:t>
            </a:r>
          </a:p>
        </p:txBody>
      </p:sp>
    </p:spTree>
    <p:extLst>
      <p:ext uri="{BB962C8B-B14F-4D97-AF65-F5344CB8AC3E}">
        <p14:creationId xmlns:p14="http://schemas.microsoft.com/office/powerpoint/2010/main" val="1134258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58FB7-09AE-4FCE-B89D-4F991C364592}"/>
              </a:ext>
            </a:extLst>
          </p:cNvPr>
          <p:cNvSpPr>
            <a:spLocks noGrp="1"/>
          </p:cNvSpPr>
          <p:nvPr>
            <p:ph type="title"/>
          </p:nvPr>
        </p:nvSpPr>
        <p:spPr/>
        <p:txBody>
          <a:bodyPr/>
          <a:lstStyle/>
          <a:p>
            <a:r>
              <a:rPr lang="en-US" dirty="0"/>
              <a:t>Generic Threat Matrix</a:t>
            </a:r>
          </a:p>
        </p:txBody>
      </p:sp>
      <p:sp>
        <p:nvSpPr>
          <p:cNvPr id="3" name="Slide Number Placeholder 2">
            <a:extLst>
              <a:ext uri="{FF2B5EF4-FFF2-40B4-BE49-F238E27FC236}">
                <a16:creationId xmlns:a16="http://schemas.microsoft.com/office/drawing/2014/main" id="{9E1DAC9E-7A48-4E24-AB46-3AE53F3926C3}"/>
              </a:ext>
            </a:extLst>
          </p:cNvPr>
          <p:cNvSpPr>
            <a:spLocks noGrp="1"/>
          </p:cNvSpPr>
          <p:nvPr>
            <p:ph type="sldNum" sz="quarter" idx="4"/>
          </p:nvPr>
        </p:nvSpPr>
        <p:spPr/>
        <p:txBody>
          <a:bodyPr/>
          <a:lstStyle/>
          <a:p>
            <a:fld id="{4FAB73BC-B049-4115-A692-8D63A059BFB8}" type="slidenum">
              <a:rPr lang="en-US" smtClean="0"/>
              <a:pPr/>
              <a:t>12</a:t>
            </a:fld>
            <a:endParaRPr lang="en-US" dirty="0"/>
          </a:p>
        </p:txBody>
      </p:sp>
      <p:graphicFrame>
        <p:nvGraphicFramePr>
          <p:cNvPr id="5" name="Table 4">
            <a:extLst>
              <a:ext uri="{FF2B5EF4-FFF2-40B4-BE49-F238E27FC236}">
                <a16:creationId xmlns:a16="http://schemas.microsoft.com/office/drawing/2014/main" id="{0102E3AA-7078-49B5-830F-AFC399D4C864}"/>
              </a:ext>
            </a:extLst>
          </p:cNvPr>
          <p:cNvGraphicFramePr>
            <a:graphicFrameLocks noGrp="1"/>
          </p:cNvGraphicFramePr>
          <p:nvPr>
            <p:extLst>
              <p:ext uri="{D42A27DB-BD31-4B8C-83A1-F6EECF244321}">
                <p14:modId xmlns:p14="http://schemas.microsoft.com/office/powerpoint/2010/main" val="2812990717"/>
              </p:ext>
            </p:extLst>
          </p:nvPr>
        </p:nvGraphicFramePr>
        <p:xfrm>
          <a:off x="985361" y="1551092"/>
          <a:ext cx="10221278" cy="444500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291836790"/>
                    </a:ext>
                  </a:extLst>
                </a:gridCol>
                <a:gridCol w="1158240">
                  <a:extLst>
                    <a:ext uri="{9D8B030D-6E8A-4147-A177-3AD203B41FA5}">
                      <a16:colId xmlns:a16="http://schemas.microsoft.com/office/drawing/2014/main" val="3038222616"/>
                    </a:ext>
                  </a:extLst>
                </a:gridCol>
                <a:gridCol w="979805">
                  <a:extLst>
                    <a:ext uri="{9D8B030D-6E8A-4147-A177-3AD203B41FA5}">
                      <a16:colId xmlns:a16="http://schemas.microsoft.com/office/drawing/2014/main" val="2263873792"/>
                    </a:ext>
                  </a:extLst>
                </a:gridCol>
                <a:gridCol w="1976565">
                  <a:extLst>
                    <a:ext uri="{9D8B030D-6E8A-4147-A177-3AD203B41FA5}">
                      <a16:colId xmlns:a16="http://schemas.microsoft.com/office/drawing/2014/main" val="2285133371"/>
                    </a:ext>
                  </a:extLst>
                </a:gridCol>
                <a:gridCol w="2266188">
                  <a:extLst>
                    <a:ext uri="{9D8B030D-6E8A-4147-A177-3AD203B41FA5}">
                      <a16:colId xmlns:a16="http://schemas.microsoft.com/office/drawing/2014/main" val="3367834500"/>
                    </a:ext>
                  </a:extLst>
                </a:gridCol>
                <a:gridCol w="792480">
                  <a:extLst>
                    <a:ext uri="{9D8B030D-6E8A-4147-A177-3AD203B41FA5}">
                      <a16:colId xmlns:a16="http://schemas.microsoft.com/office/drawing/2014/main" val="1005133591"/>
                    </a:ext>
                  </a:extLst>
                </a:gridCol>
                <a:gridCol w="1016000">
                  <a:extLst>
                    <a:ext uri="{9D8B030D-6E8A-4147-A177-3AD203B41FA5}">
                      <a16:colId xmlns:a16="http://schemas.microsoft.com/office/drawing/2014/main" val="615978369"/>
                    </a:ext>
                  </a:extLst>
                </a:gridCol>
                <a:gridCol w="1016000">
                  <a:extLst>
                    <a:ext uri="{9D8B030D-6E8A-4147-A177-3AD203B41FA5}">
                      <a16:colId xmlns:a16="http://schemas.microsoft.com/office/drawing/2014/main" val="477407977"/>
                    </a:ext>
                  </a:extLst>
                </a:gridCol>
              </a:tblGrid>
              <a:tr h="370840">
                <a:tc rowSpan="4">
                  <a:txBody>
                    <a:bodyPr/>
                    <a:lstStyle/>
                    <a:p>
                      <a:endParaRPr lang="en-US" dirty="0"/>
                    </a:p>
                    <a:p>
                      <a:endParaRPr lang="en-US" dirty="0"/>
                    </a:p>
                    <a:p>
                      <a:endParaRPr lang="en-US" dirty="0"/>
                    </a:p>
                    <a:p>
                      <a:pPr algn="ctr"/>
                      <a:r>
                        <a:rPr lang="en-US" dirty="0"/>
                        <a:t>Threat</a:t>
                      </a:r>
                    </a:p>
                    <a:p>
                      <a:pPr algn="ctr"/>
                      <a:r>
                        <a:rPr lang="en-US" dirty="0"/>
                        <a:t>Level</a:t>
                      </a:r>
                    </a:p>
                  </a:txBody>
                  <a:tcPr/>
                </a:tc>
                <a:tc gridSpan="7">
                  <a:txBody>
                    <a:bodyPr/>
                    <a:lstStyle/>
                    <a:p>
                      <a:pPr algn="ctr"/>
                      <a:r>
                        <a:rPr lang="en-US" dirty="0"/>
                        <a:t>Threat Profile</a:t>
                      </a:r>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368016072"/>
                  </a:ext>
                </a:extLst>
              </a:tr>
              <a:tr h="370840">
                <a:tc vMerge="1">
                  <a:txBody>
                    <a:bodyPr/>
                    <a:lstStyle/>
                    <a:p>
                      <a:endParaRPr lang="en-US" dirty="0"/>
                    </a:p>
                  </a:txBody>
                  <a:tcPr/>
                </a:tc>
                <a:tc gridSpan="3">
                  <a:txBody>
                    <a:bodyPr/>
                    <a:lstStyle/>
                    <a:p>
                      <a:pPr algn="ctr"/>
                      <a:r>
                        <a:rPr lang="en-US" dirty="0"/>
                        <a:t>Commitment</a:t>
                      </a:r>
                    </a:p>
                  </a:txBody>
                  <a:tcPr/>
                </a:tc>
                <a:tc hMerge="1">
                  <a:txBody>
                    <a:bodyPr/>
                    <a:lstStyle/>
                    <a:p>
                      <a:endParaRPr lang="en-US" dirty="0"/>
                    </a:p>
                  </a:txBody>
                  <a:tcPr/>
                </a:tc>
                <a:tc hMerge="1">
                  <a:txBody>
                    <a:bodyPr/>
                    <a:lstStyle/>
                    <a:p>
                      <a:endParaRPr lang="en-US" dirty="0"/>
                    </a:p>
                  </a:txBody>
                  <a:tcPr/>
                </a:tc>
                <a:tc gridSpan="4">
                  <a:txBody>
                    <a:bodyPr/>
                    <a:lstStyle/>
                    <a:p>
                      <a:pPr algn="ctr"/>
                      <a:r>
                        <a:rPr lang="en-US" dirty="0"/>
                        <a:t>Resources</a:t>
                      </a:r>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85896667"/>
                  </a:ext>
                </a:extLst>
              </a:tr>
              <a:tr h="370840">
                <a:tc vMerge="1">
                  <a:txBody>
                    <a:bodyPr/>
                    <a:lstStyle/>
                    <a:p>
                      <a:endParaRPr lang="en-US" dirty="0"/>
                    </a:p>
                  </a:txBody>
                  <a:tcPr/>
                </a:tc>
                <a:tc rowSpan="2">
                  <a:txBody>
                    <a:bodyPr/>
                    <a:lstStyle/>
                    <a:p>
                      <a:endParaRPr lang="en-US" dirty="0"/>
                    </a:p>
                    <a:p>
                      <a:pPr algn="ctr"/>
                      <a:r>
                        <a:rPr lang="en-US" dirty="0"/>
                        <a:t>Intensity</a:t>
                      </a:r>
                    </a:p>
                  </a:txBody>
                  <a:tcPr/>
                </a:tc>
                <a:tc rowSpan="2">
                  <a:txBody>
                    <a:bodyPr/>
                    <a:lstStyle/>
                    <a:p>
                      <a:pPr algn="ctr"/>
                      <a:endParaRPr lang="en-US" dirty="0"/>
                    </a:p>
                    <a:p>
                      <a:pPr algn="ctr"/>
                      <a:r>
                        <a:rPr lang="en-US" dirty="0"/>
                        <a:t>Stealth</a:t>
                      </a:r>
                    </a:p>
                  </a:txBody>
                  <a:tcPr/>
                </a:tc>
                <a:tc rowSpan="2">
                  <a:txBody>
                    <a:bodyPr/>
                    <a:lstStyle/>
                    <a:p>
                      <a:pPr algn="ctr"/>
                      <a:endParaRPr lang="en-US" dirty="0"/>
                    </a:p>
                    <a:p>
                      <a:pPr algn="ctr"/>
                      <a:r>
                        <a:rPr lang="en-US" dirty="0"/>
                        <a:t>Time</a:t>
                      </a:r>
                    </a:p>
                  </a:txBody>
                  <a:tcPr/>
                </a:tc>
                <a:tc rowSpan="2">
                  <a:txBody>
                    <a:bodyPr/>
                    <a:lstStyle/>
                    <a:p>
                      <a:pPr algn="ctr"/>
                      <a:endParaRPr lang="en-US" dirty="0"/>
                    </a:p>
                    <a:p>
                      <a:pPr algn="ctr"/>
                      <a:r>
                        <a:rPr lang="en-US" dirty="0"/>
                        <a:t>Technical Personnel</a:t>
                      </a:r>
                    </a:p>
                  </a:txBody>
                  <a:tcPr/>
                </a:tc>
                <a:tc gridSpan="2">
                  <a:txBody>
                    <a:bodyPr/>
                    <a:lstStyle/>
                    <a:p>
                      <a:pPr algn="ctr"/>
                      <a:r>
                        <a:rPr lang="en-US" dirty="0"/>
                        <a:t>Knowledge</a:t>
                      </a:r>
                    </a:p>
                  </a:txBody>
                  <a:tcPr/>
                </a:tc>
                <a:tc hMerge="1">
                  <a:txBody>
                    <a:bodyPr/>
                    <a:lstStyle/>
                    <a:p>
                      <a:endParaRPr lang="en-US" dirty="0"/>
                    </a:p>
                  </a:txBody>
                  <a:tcPr/>
                </a:tc>
                <a:tc rowSpan="2">
                  <a:txBody>
                    <a:bodyPr/>
                    <a:lstStyle/>
                    <a:p>
                      <a:pPr algn="ctr"/>
                      <a:endParaRPr lang="en-US" dirty="0"/>
                    </a:p>
                    <a:p>
                      <a:pPr algn="ctr"/>
                      <a:r>
                        <a:rPr lang="en-US" dirty="0"/>
                        <a:t>Access</a:t>
                      </a:r>
                    </a:p>
                  </a:txBody>
                  <a:tcPr/>
                </a:tc>
                <a:extLst>
                  <a:ext uri="{0D108BD9-81ED-4DB2-BD59-A6C34878D82A}">
                    <a16:rowId xmlns:a16="http://schemas.microsoft.com/office/drawing/2014/main" val="394439684"/>
                  </a:ext>
                </a:extLst>
              </a:tr>
              <a:tr h="281094">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a:txBody>
                    <a:bodyPr/>
                    <a:lstStyle/>
                    <a:p>
                      <a:pPr algn="ctr"/>
                      <a:r>
                        <a:rPr lang="en-US" dirty="0"/>
                        <a:t>Cyber</a:t>
                      </a:r>
                    </a:p>
                  </a:txBody>
                  <a:tcPr/>
                </a:tc>
                <a:tc>
                  <a:txBody>
                    <a:bodyPr/>
                    <a:lstStyle/>
                    <a:p>
                      <a:pPr algn="ctr"/>
                      <a:r>
                        <a:rPr lang="en-US" dirty="0"/>
                        <a:t>Kinetic</a:t>
                      </a:r>
                    </a:p>
                  </a:txBody>
                  <a:tcPr/>
                </a:tc>
                <a:tc vMerge="1">
                  <a:txBody>
                    <a:bodyPr/>
                    <a:lstStyle/>
                    <a:p>
                      <a:endParaRPr lang="en-US" dirty="0"/>
                    </a:p>
                  </a:txBody>
                  <a:tcPr/>
                </a:tc>
                <a:extLst>
                  <a:ext uri="{0D108BD9-81ED-4DB2-BD59-A6C34878D82A}">
                    <a16:rowId xmlns:a16="http://schemas.microsoft.com/office/drawing/2014/main" val="1867083903"/>
                  </a:ext>
                </a:extLst>
              </a:tr>
              <a:tr h="370840">
                <a:tc>
                  <a:txBody>
                    <a:bodyPr/>
                    <a:lstStyle/>
                    <a:p>
                      <a:pPr algn="ctr"/>
                      <a:r>
                        <a:rPr lang="en-US" dirty="0"/>
                        <a:t>1</a:t>
                      </a:r>
                    </a:p>
                  </a:txBody>
                  <a:tcPr/>
                </a:tc>
                <a:tc>
                  <a:txBody>
                    <a:bodyPr/>
                    <a:lstStyle/>
                    <a:p>
                      <a:pPr algn="ctr"/>
                      <a:r>
                        <a:rPr lang="en-US" dirty="0"/>
                        <a:t>H</a:t>
                      </a:r>
                    </a:p>
                  </a:txBody>
                  <a:tcPr/>
                </a:tc>
                <a:tc>
                  <a:txBody>
                    <a:bodyPr/>
                    <a:lstStyle/>
                    <a:p>
                      <a:pPr algn="ctr"/>
                      <a:r>
                        <a:rPr lang="en-US" dirty="0"/>
                        <a:t>H</a:t>
                      </a:r>
                    </a:p>
                  </a:txBody>
                  <a:tcPr/>
                </a:tc>
                <a:tc>
                  <a:txBody>
                    <a:bodyPr/>
                    <a:lstStyle/>
                    <a:p>
                      <a:pPr algn="ctr"/>
                      <a:r>
                        <a:rPr lang="en-US" dirty="0"/>
                        <a:t>Years to Decades</a:t>
                      </a:r>
                    </a:p>
                  </a:txBody>
                  <a:tcPr/>
                </a:tc>
                <a:tc>
                  <a:txBody>
                    <a:bodyPr/>
                    <a:lstStyle/>
                    <a:p>
                      <a:pPr algn="ctr"/>
                      <a:r>
                        <a:rPr lang="en-US" dirty="0"/>
                        <a:t>Hundreds</a:t>
                      </a:r>
                    </a:p>
                  </a:txBody>
                  <a:tcPr/>
                </a:tc>
                <a:tc>
                  <a:txBody>
                    <a:bodyPr/>
                    <a:lstStyle/>
                    <a:p>
                      <a:pPr algn="ctr"/>
                      <a:r>
                        <a:rPr lang="en-US" dirty="0"/>
                        <a:t>H</a:t>
                      </a:r>
                    </a:p>
                  </a:txBody>
                  <a:tcPr/>
                </a:tc>
                <a:tc>
                  <a:txBody>
                    <a:bodyPr/>
                    <a:lstStyle/>
                    <a:p>
                      <a:pPr algn="ctr"/>
                      <a:r>
                        <a:rPr lang="en-US" dirty="0"/>
                        <a:t>H</a:t>
                      </a:r>
                    </a:p>
                  </a:txBody>
                  <a:tcPr/>
                </a:tc>
                <a:tc>
                  <a:txBody>
                    <a:bodyPr/>
                    <a:lstStyle/>
                    <a:p>
                      <a:pPr algn="ctr"/>
                      <a:r>
                        <a:rPr lang="en-US" dirty="0"/>
                        <a:t>H</a:t>
                      </a:r>
                    </a:p>
                  </a:txBody>
                  <a:tcPr/>
                </a:tc>
                <a:extLst>
                  <a:ext uri="{0D108BD9-81ED-4DB2-BD59-A6C34878D82A}">
                    <a16:rowId xmlns:a16="http://schemas.microsoft.com/office/drawing/2014/main" val="3845117017"/>
                  </a:ext>
                </a:extLst>
              </a:tr>
              <a:tr h="370840">
                <a:tc>
                  <a:txBody>
                    <a:bodyPr/>
                    <a:lstStyle/>
                    <a:p>
                      <a:pPr algn="ctr"/>
                      <a:r>
                        <a:rPr lang="en-US" dirty="0"/>
                        <a:t>2</a:t>
                      </a:r>
                    </a:p>
                  </a:txBody>
                  <a:tcPr/>
                </a:tc>
                <a:tc>
                  <a:txBody>
                    <a:bodyPr/>
                    <a:lstStyle/>
                    <a:p>
                      <a:pPr algn="ctr"/>
                      <a:r>
                        <a:rPr lang="en-US" dirty="0"/>
                        <a:t>H</a:t>
                      </a:r>
                    </a:p>
                  </a:txBody>
                  <a:tcPr/>
                </a:tc>
                <a:tc>
                  <a:txBody>
                    <a:bodyPr/>
                    <a:lstStyle/>
                    <a:p>
                      <a:pPr algn="ctr"/>
                      <a:r>
                        <a:rPr lang="en-US" dirty="0"/>
                        <a:t>H</a:t>
                      </a:r>
                    </a:p>
                  </a:txBody>
                  <a:tcPr/>
                </a:tc>
                <a:tc>
                  <a:txBody>
                    <a:bodyPr/>
                    <a:lstStyle/>
                    <a:p>
                      <a:pPr algn="ctr"/>
                      <a:r>
                        <a:rPr lang="en-US" dirty="0"/>
                        <a:t>Years to Decades</a:t>
                      </a:r>
                    </a:p>
                  </a:txBody>
                  <a:tcPr/>
                </a:tc>
                <a:tc>
                  <a:txBody>
                    <a:bodyPr/>
                    <a:lstStyle/>
                    <a:p>
                      <a:pPr algn="ctr"/>
                      <a:r>
                        <a:rPr lang="en-US" dirty="0"/>
                        <a:t>Tens of Tens</a:t>
                      </a:r>
                    </a:p>
                  </a:txBody>
                  <a:tcPr/>
                </a:tc>
                <a:tc>
                  <a:txBody>
                    <a:bodyPr/>
                    <a:lstStyle/>
                    <a:p>
                      <a:pPr algn="ctr"/>
                      <a:r>
                        <a:rPr lang="en-US" dirty="0"/>
                        <a:t>M</a:t>
                      </a:r>
                    </a:p>
                  </a:txBody>
                  <a:tcPr/>
                </a:tc>
                <a:tc>
                  <a:txBody>
                    <a:bodyPr/>
                    <a:lstStyle/>
                    <a:p>
                      <a:pPr algn="ctr"/>
                      <a:r>
                        <a:rPr lang="en-US" dirty="0"/>
                        <a:t>H</a:t>
                      </a:r>
                    </a:p>
                  </a:txBody>
                  <a:tcPr/>
                </a:tc>
                <a:tc>
                  <a:txBody>
                    <a:bodyPr/>
                    <a:lstStyle/>
                    <a:p>
                      <a:pPr algn="ctr"/>
                      <a:r>
                        <a:rPr lang="en-US" dirty="0"/>
                        <a:t>M</a:t>
                      </a:r>
                    </a:p>
                  </a:txBody>
                  <a:tcPr/>
                </a:tc>
                <a:extLst>
                  <a:ext uri="{0D108BD9-81ED-4DB2-BD59-A6C34878D82A}">
                    <a16:rowId xmlns:a16="http://schemas.microsoft.com/office/drawing/2014/main" val="828196825"/>
                  </a:ext>
                </a:extLst>
              </a:tr>
              <a:tr h="370840">
                <a:tc>
                  <a:txBody>
                    <a:bodyPr/>
                    <a:lstStyle/>
                    <a:p>
                      <a:pPr algn="ctr"/>
                      <a:r>
                        <a:rPr lang="en-US" dirty="0"/>
                        <a:t>3</a:t>
                      </a:r>
                    </a:p>
                  </a:txBody>
                  <a:tcPr/>
                </a:tc>
                <a:tc>
                  <a:txBody>
                    <a:bodyPr/>
                    <a:lstStyle/>
                    <a:p>
                      <a:pPr algn="ctr"/>
                      <a:r>
                        <a:rPr lang="en-US" dirty="0"/>
                        <a:t>H</a:t>
                      </a:r>
                    </a:p>
                  </a:txBody>
                  <a:tcPr/>
                </a:tc>
                <a:tc>
                  <a:txBody>
                    <a:bodyPr/>
                    <a:lstStyle/>
                    <a:p>
                      <a:pPr algn="ctr"/>
                      <a:r>
                        <a:rPr lang="en-US" dirty="0"/>
                        <a:t>H</a:t>
                      </a:r>
                    </a:p>
                  </a:txBody>
                  <a:tcPr/>
                </a:tc>
                <a:tc>
                  <a:txBody>
                    <a:bodyPr/>
                    <a:lstStyle/>
                    <a:p>
                      <a:pPr algn="ctr"/>
                      <a:r>
                        <a:rPr lang="en-US" dirty="0"/>
                        <a:t>Months to Years</a:t>
                      </a:r>
                    </a:p>
                  </a:txBody>
                  <a:tcPr/>
                </a:tc>
                <a:tc>
                  <a:txBody>
                    <a:bodyPr/>
                    <a:lstStyle/>
                    <a:p>
                      <a:pPr algn="ctr"/>
                      <a:r>
                        <a:rPr lang="en-US" dirty="0"/>
                        <a:t>Tens of Tens</a:t>
                      </a:r>
                    </a:p>
                  </a:txBody>
                  <a:tcPr/>
                </a:tc>
                <a:tc>
                  <a:txBody>
                    <a:bodyPr/>
                    <a:lstStyle/>
                    <a:p>
                      <a:pPr algn="ctr"/>
                      <a:r>
                        <a:rPr lang="en-US" dirty="0"/>
                        <a:t>H</a:t>
                      </a:r>
                    </a:p>
                  </a:txBody>
                  <a:tcPr/>
                </a:tc>
                <a:tc>
                  <a:txBody>
                    <a:bodyPr/>
                    <a:lstStyle/>
                    <a:p>
                      <a:pPr algn="ctr"/>
                      <a:r>
                        <a:rPr lang="en-US" dirty="0"/>
                        <a:t>M</a:t>
                      </a:r>
                    </a:p>
                  </a:txBody>
                  <a:tcPr/>
                </a:tc>
                <a:tc>
                  <a:txBody>
                    <a:bodyPr/>
                    <a:lstStyle/>
                    <a:p>
                      <a:pPr algn="ctr"/>
                      <a:r>
                        <a:rPr lang="en-US" dirty="0"/>
                        <a:t>M</a:t>
                      </a:r>
                    </a:p>
                  </a:txBody>
                  <a:tcPr/>
                </a:tc>
                <a:extLst>
                  <a:ext uri="{0D108BD9-81ED-4DB2-BD59-A6C34878D82A}">
                    <a16:rowId xmlns:a16="http://schemas.microsoft.com/office/drawing/2014/main" val="553549347"/>
                  </a:ext>
                </a:extLst>
              </a:tr>
              <a:tr h="370840">
                <a:tc>
                  <a:txBody>
                    <a:bodyPr/>
                    <a:lstStyle/>
                    <a:p>
                      <a:pPr algn="ctr"/>
                      <a:r>
                        <a:rPr lang="en-US" dirty="0"/>
                        <a:t>4</a:t>
                      </a:r>
                    </a:p>
                  </a:txBody>
                  <a:tcPr/>
                </a:tc>
                <a:tc>
                  <a:txBody>
                    <a:bodyPr/>
                    <a:lstStyle/>
                    <a:p>
                      <a:pPr algn="ctr"/>
                      <a:r>
                        <a:rPr lang="en-US" dirty="0"/>
                        <a:t>M</a:t>
                      </a:r>
                    </a:p>
                  </a:txBody>
                  <a:tcPr/>
                </a:tc>
                <a:tc>
                  <a:txBody>
                    <a:bodyPr/>
                    <a:lstStyle/>
                    <a:p>
                      <a:pPr algn="ctr"/>
                      <a:r>
                        <a:rPr lang="en-US" dirty="0"/>
                        <a:t>H</a:t>
                      </a:r>
                    </a:p>
                  </a:txBody>
                  <a:tcPr/>
                </a:tc>
                <a:tc>
                  <a:txBody>
                    <a:bodyPr/>
                    <a:lstStyle/>
                    <a:p>
                      <a:pPr algn="ctr"/>
                      <a:r>
                        <a:rPr lang="en-US" dirty="0"/>
                        <a:t>Weeks to Months</a:t>
                      </a:r>
                    </a:p>
                  </a:txBody>
                  <a:tcPr/>
                </a:tc>
                <a:tc>
                  <a:txBody>
                    <a:bodyPr/>
                    <a:lstStyle/>
                    <a:p>
                      <a:pPr algn="ctr"/>
                      <a:r>
                        <a:rPr lang="en-US" dirty="0"/>
                        <a:t>Tens</a:t>
                      </a:r>
                    </a:p>
                  </a:txBody>
                  <a:tcPr/>
                </a:tc>
                <a:tc>
                  <a:txBody>
                    <a:bodyPr/>
                    <a:lstStyle/>
                    <a:p>
                      <a:pPr algn="ctr"/>
                      <a:r>
                        <a:rPr lang="en-US" dirty="0"/>
                        <a:t>H</a:t>
                      </a:r>
                    </a:p>
                  </a:txBody>
                  <a:tcPr/>
                </a:tc>
                <a:tc>
                  <a:txBody>
                    <a:bodyPr/>
                    <a:lstStyle/>
                    <a:p>
                      <a:pPr algn="ctr"/>
                      <a:r>
                        <a:rPr lang="en-US" dirty="0"/>
                        <a:t>M</a:t>
                      </a:r>
                    </a:p>
                  </a:txBody>
                  <a:tcPr/>
                </a:tc>
                <a:tc>
                  <a:txBody>
                    <a:bodyPr/>
                    <a:lstStyle/>
                    <a:p>
                      <a:pPr algn="ctr"/>
                      <a:r>
                        <a:rPr lang="en-US" dirty="0"/>
                        <a:t>M</a:t>
                      </a:r>
                    </a:p>
                  </a:txBody>
                  <a:tcPr/>
                </a:tc>
                <a:extLst>
                  <a:ext uri="{0D108BD9-81ED-4DB2-BD59-A6C34878D82A}">
                    <a16:rowId xmlns:a16="http://schemas.microsoft.com/office/drawing/2014/main" val="3690071882"/>
                  </a:ext>
                </a:extLst>
              </a:tr>
              <a:tr h="370840">
                <a:tc>
                  <a:txBody>
                    <a:bodyPr/>
                    <a:lstStyle/>
                    <a:p>
                      <a:pPr algn="ctr"/>
                      <a:r>
                        <a:rPr lang="en-US" dirty="0"/>
                        <a:t>5</a:t>
                      </a:r>
                    </a:p>
                  </a:txBody>
                  <a:tcPr/>
                </a:tc>
                <a:tc>
                  <a:txBody>
                    <a:bodyPr/>
                    <a:lstStyle/>
                    <a:p>
                      <a:pPr algn="ctr"/>
                      <a:r>
                        <a:rPr lang="en-US" dirty="0"/>
                        <a:t>H</a:t>
                      </a:r>
                    </a:p>
                  </a:txBody>
                  <a:tcPr/>
                </a:tc>
                <a:tc>
                  <a:txBody>
                    <a:bodyPr/>
                    <a:lstStyle/>
                    <a:p>
                      <a:pPr algn="ctr"/>
                      <a:r>
                        <a:rPr lang="en-US" dirty="0"/>
                        <a:t>M</a:t>
                      </a:r>
                    </a:p>
                  </a:txBody>
                  <a:tcPr/>
                </a:tc>
                <a:tc>
                  <a:txBody>
                    <a:bodyPr/>
                    <a:lstStyle/>
                    <a:p>
                      <a:pPr algn="ctr"/>
                      <a:r>
                        <a:rPr lang="en-US" dirty="0"/>
                        <a:t>Weeks to Months</a:t>
                      </a:r>
                    </a:p>
                  </a:txBody>
                  <a:tcPr/>
                </a:tc>
                <a:tc>
                  <a:txBody>
                    <a:bodyPr/>
                    <a:lstStyle/>
                    <a:p>
                      <a:pPr algn="ctr"/>
                      <a:r>
                        <a:rPr lang="en-US" dirty="0"/>
                        <a:t>Tens</a:t>
                      </a:r>
                    </a:p>
                  </a:txBody>
                  <a:tcPr/>
                </a:tc>
                <a:tc>
                  <a:txBody>
                    <a:bodyPr/>
                    <a:lstStyle/>
                    <a:p>
                      <a:pPr algn="ctr"/>
                      <a:r>
                        <a:rPr lang="en-US" dirty="0"/>
                        <a:t>M</a:t>
                      </a:r>
                    </a:p>
                  </a:txBody>
                  <a:tcPr/>
                </a:tc>
                <a:tc>
                  <a:txBody>
                    <a:bodyPr/>
                    <a:lstStyle/>
                    <a:p>
                      <a:pPr algn="ctr"/>
                      <a:r>
                        <a:rPr lang="en-US" dirty="0"/>
                        <a:t>M</a:t>
                      </a:r>
                    </a:p>
                  </a:txBody>
                  <a:tcPr/>
                </a:tc>
                <a:tc>
                  <a:txBody>
                    <a:bodyPr/>
                    <a:lstStyle/>
                    <a:p>
                      <a:pPr algn="ctr"/>
                      <a:r>
                        <a:rPr lang="en-US" dirty="0"/>
                        <a:t>M</a:t>
                      </a:r>
                    </a:p>
                  </a:txBody>
                  <a:tcPr/>
                </a:tc>
                <a:extLst>
                  <a:ext uri="{0D108BD9-81ED-4DB2-BD59-A6C34878D82A}">
                    <a16:rowId xmlns:a16="http://schemas.microsoft.com/office/drawing/2014/main" val="646924911"/>
                  </a:ext>
                </a:extLst>
              </a:tr>
              <a:tr h="370840">
                <a:tc>
                  <a:txBody>
                    <a:bodyPr/>
                    <a:lstStyle/>
                    <a:p>
                      <a:pPr algn="ctr"/>
                      <a:r>
                        <a:rPr lang="en-US" dirty="0"/>
                        <a:t>6</a:t>
                      </a:r>
                    </a:p>
                  </a:txBody>
                  <a:tcPr/>
                </a:tc>
                <a:tc>
                  <a:txBody>
                    <a:bodyPr/>
                    <a:lstStyle/>
                    <a:p>
                      <a:pPr algn="ctr"/>
                      <a:r>
                        <a:rPr lang="en-US" dirty="0"/>
                        <a:t>M</a:t>
                      </a:r>
                    </a:p>
                  </a:txBody>
                  <a:tcPr/>
                </a:tc>
                <a:tc>
                  <a:txBody>
                    <a:bodyPr/>
                    <a:lstStyle/>
                    <a:p>
                      <a:pPr algn="ctr"/>
                      <a:r>
                        <a:rPr lang="en-US" dirty="0"/>
                        <a:t>M</a:t>
                      </a:r>
                    </a:p>
                  </a:txBody>
                  <a:tcPr/>
                </a:tc>
                <a:tc>
                  <a:txBody>
                    <a:bodyPr/>
                    <a:lstStyle/>
                    <a:p>
                      <a:pPr algn="ctr"/>
                      <a:r>
                        <a:rPr lang="en-US" dirty="0"/>
                        <a:t>Weeks to Months</a:t>
                      </a:r>
                    </a:p>
                  </a:txBody>
                  <a:tcPr/>
                </a:tc>
                <a:tc>
                  <a:txBody>
                    <a:bodyPr/>
                    <a:lstStyle/>
                    <a:p>
                      <a:pPr algn="ctr"/>
                      <a:r>
                        <a:rPr lang="en-US" dirty="0"/>
                        <a:t>Ones</a:t>
                      </a:r>
                    </a:p>
                  </a:txBody>
                  <a:tcPr/>
                </a:tc>
                <a:tc>
                  <a:txBody>
                    <a:bodyPr/>
                    <a:lstStyle/>
                    <a:p>
                      <a:pPr algn="ctr"/>
                      <a:r>
                        <a:rPr lang="en-US" dirty="0"/>
                        <a:t>M</a:t>
                      </a:r>
                    </a:p>
                  </a:txBody>
                  <a:tcPr/>
                </a:tc>
                <a:tc>
                  <a:txBody>
                    <a:bodyPr/>
                    <a:lstStyle/>
                    <a:p>
                      <a:pPr algn="ctr"/>
                      <a:r>
                        <a:rPr lang="en-US" dirty="0"/>
                        <a:t>M</a:t>
                      </a:r>
                    </a:p>
                  </a:txBody>
                  <a:tcPr/>
                </a:tc>
                <a:tc>
                  <a:txBody>
                    <a:bodyPr/>
                    <a:lstStyle/>
                    <a:p>
                      <a:pPr algn="ctr"/>
                      <a:r>
                        <a:rPr lang="en-US" dirty="0"/>
                        <a:t>L</a:t>
                      </a:r>
                    </a:p>
                  </a:txBody>
                  <a:tcPr/>
                </a:tc>
                <a:extLst>
                  <a:ext uri="{0D108BD9-81ED-4DB2-BD59-A6C34878D82A}">
                    <a16:rowId xmlns:a16="http://schemas.microsoft.com/office/drawing/2014/main" val="2544643708"/>
                  </a:ext>
                </a:extLst>
              </a:tr>
              <a:tr h="370840">
                <a:tc>
                  <a:txBody>
                    <a:bodyPr/>
                    <a:lstStyle/>
                    <a:p>
                      <a:pPr algn="ctr"/>
                      <a:r>
                        <a:rPr lang="en-US" dirty="0"/>
                        <a:t>7</a:t>
                      </a:r>
                    </a:p>
                  </a:txBody>
                  <a:tcPr/>
                </a:tc>
                <a:tc>
                  <a:txBody>
                    <a:bodyPr/>
                    <a:lstStyle/>
                    <a:p>
                      <a:pPr algn="ctr"/>
                      <a:r>
                        <a:rPr lang="en-US" dirty="0"/>
                        <a:t>M</a:t>
                      </a:r>
                    </a:p>
                  </a:txBody>
                  <a:tcPr/>
                </a:tc>
                <a:tc>
                  <a:txBody>
                    <a:bodyPr/>
                    <a:lstStyle/>
                    <a:p>
                      <a:pPr algn="ctr"/>
                      <a:r>
                        <a:rPr lang="en-US" dirty="0"/>
                        <a:t>M</a:t>
                      </a:r>
                    </a:p>
                  </a:txBody>
                  <a:tcPr/>
                </a:tc>
                <a:tc>
                  <a:txBody>
                    <a:bodyPr/>
                    <a:lstStyle/>
                    <a:p>
                      <a:pPr algn="ctr"/>
                      <a:r>
                        <a:rPr lang="en-US" dirty="0"/>
                        <a:t>Months to Years</a:t>
                      </a:r>
                    </a:p>
                  </a:txBody>
                  <a:tcPr/>
                </a:tc>
                <a:tc>
                  <a:txBody>
                    <a:bodyPr/>
                    <a:lstStyle/>
                    <a:p>
                      <a:pPr algn="ctr"/>
                      <a:r>
                        <a:rPr lang="en-US" dirty="0"/>
                        <a:t>Tens</a:t>
                      </a:r>
                    </a:p>
                  </a:txBody>
                  <a:tcPr/>
                </a:tc>
                <a:tc>
                  <a:txBody>
                    <a:bodyPr/>
                    <a:lstStyle/>
                    <a:p>
                      <a:pPr algn="ctr"/>
                      <a:r>
                        <a:rPr lang="en-US" dirty="0"/>
                        <a:t>L</a:t>
                      </a:r>
                    </a:p>
                  </a:txBody>
                  <a:tcPr/>
                </a:tc>
                <a:tc>
                  <a:txBody>
                    <a:bodyPr/>
                    <a:lstStyle/>
                    <a:p>
                      <a:pPr algn="ctr"/>
                      <a:r>
                        <a:rPr lang="en-US" dirty="0"/>
                        <a:t>L</a:t>
                      </a:r>
                    </a:p>
                  </a:txBody>
                  <a:tcPr/>
                </a:tc>
                <a:tc>
                  <a:txBody>
                    <a:bodyPr/>
                    <a:lstStyle/>
                    <a:p>
                      <a:pPr algn="ctr"/>
                      <a:r>
                        <a:rPr lang="en-US" dirty="0"/>
                        <a:t>L</a:t>
                      </a:r>
                    </a:p>
                  </a:txBody>
                  <a:tcPr/>
                </a:tc>
                <a:extLst>
                  <a:ext uri="{0D108BD9-81ED-4DB2-BD59-A6C34878D82A}">
                    <a16:rowId xmlns:a16="http://schemas.microsoft.com/office/drawing/2014/main" val="1609075317"/>
                  </a:ext>
                </a:extLst>
              </a:tr>
              <a:tr h="370840">
                <a:tc>
                  <a:txBody>
                    <a:bodyPr/>
                    <a:lstStyle/>
                    <a:p>
                      <a:pPr algn="ctr"/>
                      <a:r>
                        <a:rPr lang="en-US" dirty="0"/>
                        <a:t>8</a:t>
                      </a:r>
                    </a:p>
                  </a:txBody>
                  <a:tcPr/>
                </a:tc>
                <a:tc>
                  <a:txBody>
                    <a:bodyPr/>
                    <a:lstStyle/>
                    <a:p>
                      <a:pPr algn="ctr"/>
                      <a:r>
                        <a:rPr lang="en-US" dirty="0"/>
                        <a:t>L</a:t>
                      </a:r>
                    </a:p>
                  </a:txBody>
                  <a:tcPr/>
                </a:tc>
                <a:tc>
                  <a:txBody>
                    <a:bodyPr/>
                    <a:lstStyle/>
                    <a:p>
                      <a:pPr algn="ctr"/>
                      <a:r>
                        <a:rPr lang="en-US" dirty="0"/>
                        <a:t>L</a:t>
                      </a:r>
                    </a:p>
                  </a:txBody>
                  <a:tcPr/>
                </a:tc>
                <a:tc>
                  <a:txBody>
                    <a:bodyPr/>
                    <a:lstStyle/>
                    <a:p>
                      <a:pPr algn="ctr"/>
                      <a:r>
                        <a:rPr lang="en-US" dirty="0"/>
                        <a:t>Days to Weeks</a:t>
                      </a:r>
                    </a:p>
                  </a:txBody>
                  <a:tcPr/>
                </a:tc>
                <a:tc>
                  <a:txBody>
                    <a:bodyPr/>
                    <a:lstStyle/>
                    <a:p>
                      <a:pPr algn="ctr"/>
                      <a:r>
                        <a:rPr lang="en-US" dirty="0"/>
                        <a:t>Ones</a:t>
                      </a:r>
                    </a:p>
                  </a:txBody>
                  <a:tcPr/>
                </a:tc>
                <a:tc>
                  <a:txBody>
                    <a:bodyPr/>
                    <a:lstStyle/>
                    <a:p>
                      <a:pPr algn="ctr"/>
                      <a:r>
                        <a:rPr lang="en-US" dirty="0"/>
                        <a:t>L</a:t>
                      </a:r>
                    </a:p>
                  </a:txBody>
                  <a:tcPr/>
                </a:tc>
                <a:tc>
                  <a:txBody>
                    <a:bodyPr/>
                    <a:lstStyle/>
                    <a:p>
                      <a:pPr algn="ctr"/>
                      <a:r>
                        <a:rPr lang="en-US" dirty="0"/>
                        <a:t>L</a:t>
                      </a:r>
                    </a:p>
                  </a:txBody>
                  <a:tcPr/>
                </a:tc>
                <a:tc>
                  <a:txBody>
                    <a:bodyPr/>
                    <a:lstStyle/>
                    <a:p>
                      <a:pPr algn="ctr"/>
                      <a:r>
                        <a:rPr lang="en-US" dirty="0"/>
                        <a:t>L</a:t>
                      </a:r>
                    </a:p>
                  </a:txBody>
                  <a:tcPr/>
                </a:tc>
                <a:extLst>
                  <a:ext uri="{0D108BD9-81ED-4DB2-BD59-A6C34878D82A}">
                    <a16:rowId xmlns:a16="http://schemas.microsoft.com/office/drawing/2014/main" val="496813434"/>
                  </a:ext>
                </a:extLst>
              </a:tr>
            </a:tbl>
          </a:graphicData>
        </a:graphic>
      </p:graphicFrame>
    </p:spTree>
    <p:extLst>
      <p:ext uri="{BB962C8B-B14F-4D97-AF65-F5344CB8AC3E}">
        <p14:creationId xmlns:p14="http://schemas.microsoft.com/office/powerpoint/2010/main" val="2126730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30AB-35A0-4AAB-A8BD-6B7705A61026}"/>
              </a:ext>
            </a:extLst>
          </p:cNvPr>
          <p:cNvSpPr>
            <a:spLocks noGrp="1"/>
          </p:cNvSpPr>
          <p:nvPr>
            <p:ph type="title"/>
          </p:nvPr>
        </p:nvSpPr>
        <p:spPr/>
        <p:txBody>
          <a:bodyPr/>
          <a:lstStyle/>
          <a:p>
            <a:r>
              <a:rPr lang="en-US" dirty="0"/>
              <a:t>Analysis to Select Adversarial Model</a:t>
            </a:r>
          </a:p>
        </p:txBody>
      </p:sp>
      <p:sp>
        <p:nvSpPr>
          <p:cNvPr id="3" name="Slide Number Placeholder 2">
            <a:extLst>
              <a:ext uri="{FF2B5EF4-FFF2-40B4-BE49-F238E27FC236}">
                <a16:creationId xmlns:a16="http://schemas.microsoft.com/office/drawing/2014/main" id="{FF97AFA2-F4FC-4AA7-AC11-075E71BB8A43}"/>
              </a:ext>
            </a:extLst>
          </p:cNvPr>
          <p:cNvSpPr>
            <a:spLocks noGrp="1"/>
          </p:cNvSpPr>
          <p:nvPr>
            <p:ph type="sldNum" sz="quarter" idx="4"/>
          </p:nvPr>
        </p:nvSpPr>
        <p:spPr/>
        <p:txBody>
          <a:bodyPr/>
          <a:lstStyle/>
          <a:p>
            <a:fld id="{4FAB73BC-B049-4115-A692-8D63A059BFB8}" type="slidenum">
              <a:rPr lang="en-US" smtClean="0"/>
              <a:pPr/>
              <a:t>13</a:t>
            </a:fld>
            <a:endParaRPr lang="en-US" dirty="0"/>
          </a:p>
        </p:txBody>
      </p:sp>
      <p:sp>
        <p:nvSpPr>
          <p:cNvPr id="4" name="Text Placeholder 3">
            <a:extLst>
              <a:ext uri="{FF2B5EF4-FFF2-40B4-BE49-F238E27FC236}">
                <a16:creationId xmlns:a16="http://schemas.microsoft.com/office/drawing/2014/main" id="{7A4015C9-9743-4C62-902C-71C31EF5BA04}"/>
              </a:ext>
            </a:extLst>
          </p:cNvPr>
          <p:cNvSpPr>
            <a:spLocks noGrp="1"/>
          </p:cNvSpPr>
          <p:nvPr>
            <p:ph type="body" sz="quarter" idx="10"/>
          </p:nvPr>
        </p:nvSpPr>
        <p:spPr>
          <a:xfrm>
            <a:off x="720648" y="1441697"/>
            <a:ext cx="10058400" cy="5416303"/>
          </a:xfrm>
        </p:spPr>
        <p:txBody>
          <a:bodyPr>
            <a:normAutofit/>
          </a:bodyPr>
          <a:lstStyle/>
          <a:p>
            <a:pPr>
              <a:buFont typeface="Arial" panose="020B0604020202020204" pitchFamily="34" charset="0"/>
              <a:buChar char="•"/>
            </a:pPr>
            <a:r>
              <a:rPr lang="en-US" dirty="0"/>
              <a:t> We have been working to make this process less subjective, taking our deliberation out of the process, and relying more on subject matter expertise</a:t>
            </a:r>
          </a:p>
          <a:p>
            <a:pPr>
              <a:buFont typeface="Arial" panose="020B0604020202020204" pitchFamily="34" charset="0"/>
              <a:buChar char="•"/>
            </a:pPr>
            <a:r>
              <a:rPr lang="en-US" dirty="0"/>
              <a:t> For physical systems, we have surveyed subject matter experts over a variety of dimensions/capabilities do determine what is required to overcome given security measures (skill/tolerance for risk)</a:t>
            </a:r>
          </a:p>
          <a:p>
            <a:pPr>
              <a:buFont typeface="Arial" panose="020B0604020202020204" pitchFamily="34" charset="0"/>
              <a:buChar char="•"/>
            </a:pPr>
            <a:r>
              <a:rPr lang="en-US" dirty="0"/>
              <a:t> Previous (deliberative) methodology can/has produced aggregate ratings for these scenarios; can use variant of ordered </a:t>
            </a:r>
            <a:r>
              <a:rPr lang="en-US" dirty="0" err="1"/>
              <a:t>probit</a:t>
            </a:r>
            <a:r>
              <a:rPr lang="en-US" dirty="0"/>
              <a:t> or similar to predict aggregate rating of future scenarios/adversaries</a:t>
            </a:r>
          </a:p>
          <a:p>
            <a:pPr lvl="1">
              <a:buFont typeface="Arial" panose="020B0604020202020204" pitchFamily="34" charset="0"/>
              <a:buChar char="•"/>
            </a:pPr>
            <a:r>
              <a:rPr lang="en-US" dirty="0"/>
              <a:t>Advantages</a:t>
            </a:r>
          </a:p>
          <a:p>
            <a:pPr lvl="2">
              <a:buFont typeface="Arial" panose="020B0604020202020204" pitchFamily="34" charset="0"/>
              <a:buChar char="•"/>
            </a:pPr>
            <a:r>
              <a:rPr lang="en-US" dirty="0"/>
              <a:t>Resulting predictions are on same scale as past ratings</a:t>
            </a:r>
          </a:p>
          <a:p>
            <a:pPr lvl="1">
              <a:buFont typeface="Arial" panose="020B0604020202020204" pitchFamily="34" charset="0"/>
              <a:buChar char="•"/>
            </a:pPr>
            <a:r>
              <a:rPr lang="en-US" dirty="0"/>
              <a:t>Disadvantages/difficulties</a:t>
            </a:r>
          </a:p>
          <a:p>
            <a:pPr lvl="2">
              <a:buFont typeface="Arial" panose="020B0604020202020204" pitchFamily="34" charset="0"/>
              <a:buChar char="•"/>
            </a:pPr>
            <a:r>
              <a:rPr lang="en-US" dirty="0"/>
              <a:t>Technical difficulty: Link function for ordered </a:t>
            </a:r>
            <a:r>
              <a:rPr lang="en-US" dirty="0" err="1"/>
              <a:t>probit</a:t>
            </a:r>
            <a:r>
              <a:rPr lang="en-US" dirty="0"/>
              <a:t> is nonlinear; constrained kernel smoothing can help</a:t>
            </a:r>
          </a:p>
          <a:p>
            <a:pPr lvl="2">
              <a:buFont typeface="Arial" panose="020B0604020202020204" pitchFamily="34" charset="0"/>
              <a:buChar char="•"/>
            </a:pPr>
            <a:r>
              <a:rPr lang="en-US" dirty="0"/>
              <a:t>Resulting predictions are (partially) dependent on past ratings</a:t>
            </a:r>
          </a:p>
          <a:p>
            <a:pPr>
              <a:buFont typeface="Arial" panose="020B0604020202020204" pitchFamily="34" charset="0"/>
              <a:buChar char="•"/>
            </a:pPr>
            <a:r>
              <a:rPr lang="en-US" dirty="0"/>
              <a:t> Also considering variant of probabilistic clustering without relying on past subjective aggregation</a:t>
            </a:r>
          </a:p>
          <a:p>
            <a:pPr lvl="1">
              <a:buFont typeface="Arial" panose="020B0604020202020204" pitchFamily="34" charset="0"/>
              <a:buChar char="•"/>
            </a:pPr>
            <a:r>
              <a:rPr lang="en-US" dirty="0"/>
              <a:t>Relies on subject matter experts with cross-domain knowledge</a:t>
            </a:r>
          </a:p>
        </p:txBody>
      </p:sp>
    </p:spTree>
    <p:extLst>
      <p:ext uri="{BB962C8B-B14F-4D97-AF65-F5344CB8AC3E}">
        <p14:creationId xmlns:p14="http://schemas.microsoft.com/office/powerpoint/2010/main" val="690438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30AB-35A0-4AAB-A8BD-6B7705A61026}"/>
              </a:ext>
            </a:extLst>
          </p:cNvPr>
          <p:cNvSpPr>
            <a:spLocks noGrp="1"/>
          </p:cNvSpPr>
          <p:nvPr>
            <p:ph type="title"/>
          </p:nvPr>
        </p:nvSpPr>
        <p:spPr/>
        <p:txBody>
          <a:bodyPr/>
          <a:lstStyle/>
          <a:p>
            <a:r>
              <a:rPr lang="en-US" dirty="0"/>
              <a:t>Analysis to Select Adversarial Model</a:t>
            </a:r>
          </a:p>
        </p:txBody>
      </p:sp>
      <p:sp>
        <p:nvSpPr>
          <p:cNvPr id="3" name="Slide Number Placeholder 2">
            <a:extLst>
              <a:ext uri="{FF2B5EF4-FFF2-40B4-BE49-F238E27FC236}">
                <a16:creationId xmlns:a16="http://schemas.microsoft.com/office/drawing/2014/main" id="{FF97AFA2-F4FC-4AA7-AC11-075E71BB8A43}"/>
              </a:ext>
            </a:extLst>
          </p:cNvPr>
          <p:cNvSpPr>
            <a:spLocks noGrp="1"/>
          </p:cNvSpPr>
          <p:nvPr>
            <p:ph type="sldNum" sz="quarter" idx="4"/>
          </p:nvPr>
        </p:nvSpPr>
        <p:spPr/>
        <p:txBody>
          <a:bodyPr/>
          <a:lstStyle/>
          <a:p>
            <a:fld id="{4FAB73BC-B049-4115-A692-8D63A059BFB8}" type="slidenum">
              <a:rPr lang="en-US" smtClean="0"/>
              <a:pPr/>
              <a:t>14</a:t>
            </a:fld>
            <a:endParaRPr lang="en-US" dirty="0"/>
          </a:p>
        </p:txBody>
      </p:sp>
      <p:cxnSp>
        <p:nvCxnSpPr>
          <p:cNvPr id="8" name="Straight Arrow Connector 7">
            <a:extLst>
              <a:ext uri="{FF2B5EF4-FFF2-40B4-BE49-F238E27FC236}">
                <a16:creationId xmlns:a16="http://schemas.microsoft.com/office/drawing/2014/main" id="{9D8CBA57-FD03-41C4-8D54-02CFAE9069D9}"/>
              </a:ext>
            </a:extLst>
          </p:cNvPr>
          <p:cNvCxnSpPr/>
          <p:nvPr/>
        </p:nvCxnSpPr>
        <p:spPr>
          <a:xfrm flipV="1">
            <a:off x="2217887" y="1523065"/>
            <a:ext cx="7315200" cy="6170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8282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15</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solidFill>
                  <a:schemeClr val="tx1">
                    <a:alpha val="25000"/>
                  </a:schemeClr>
                </a:solidFill>
              </a:rPr>
              <a:t>Identify consequences of concern (nightmare scenarios)</a:t>
            </a:r>
          </a:p>
          <a:p>
            <a:pPr marL="457200" indent="-457200">
              <a:buFont typeface="+mj-lt"/>
              <a:buAutoNum type="arabicPeriod"/>
            </a:pPr>
            <a:r>
              <a:rPr lang="en-US" dirty="0">
                <a:solidFill>
                  <a:schemeClr val="tx1">
                    <a:alpha val="25000"/>
                  </a:schemeClr>
                </a:solidFill>
              </a:rPr>
              <a:t>Define a model of a realistic adversary, including skills and tolerance for risk</a:t>
            </a:r>
          </a:p>
          <a:p>
            <a:pPr marL="457200" indent="-457200">
              <a:buFont typeface="+mj-lt"/>
              <a:buAutoNum type="arabicPeriod"/>
            </a:pPr>
            <a:r>
              <a:rPr lang="en-US" dirty="0"/>
              <a:t>Collect information about the system, including potential weaknesses and attack vectors</a:t>
            </a:r>
          </a:p>
          <a:p>
            <a:pPr marL="457200" indent="-457200">
              <a:buFont typeface="+mj-lt"/>
              <a:buAutoNum type="arabicPeriod"/>
            </a:pPr>
            <a:r>
              <a:rPr lang="en-US" dirty="0">
                <a:solidFill>
                  <a:schemeClr val="tx1">
                    <a:alpha val="25000"/>
                  </a:schemeClr>
                </a:solidFill>
              </a:rPr>
              <a:t>Identify and document easiest (low effort, low likelihood of detection) attack paths that result in consequences of concern</a:t>
            </a:r>
          </a:p>
          <a:p>
            <a:pPr marL="457200" indent="-457200">
              <a:buFont typeface="+mj-lt"/>
              <a:buAutoNum type="arabicPeriod"/>
            </a:pPr>
            <a:r>
              <a:rPr lang="en-US" dirty="0">
                <a:solidFill>
                  <a:schemeClr val="tx1">
                    <a:alpha val="25000"/>
                  </a:schemeClr>
                </a:solidFill>
              </a:rPr>
              <a:t>(Optional) Demonstrate attack paths to show feasibility</a:t>
            </a:r>
          </a:p>
        </p:txBody>
      </p:sp>
    </p:spTree>
    <p:extLst>
      <p:ext uri="{BB962C8B-B14F-4D97-AF65-F5344CB8AC3E}">
        <p14:creationId xmlns:p14="http://schemas.microsoft.com/office/powerpoint/2010/main" val="4277399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10013-9CDC-4E04-9FB2-EAB1D05B39D5}"/>
              </a:ext>
            </a:extLst>
          </p:cNvPr>
          <p:cNvSpPr>
            <a:spLocks noGrp="1"/>
          </p:cNvSpPr>
          <p:nvPr>
            <p:ph type="title"/>
          </p:nvPr>
        </p:nvSpPr>
        <p:spPr/>
        <p:txBody>
          <a:bodyPr/>
          <a:lstStyle/>
          <a:p>
            <a:r>
              <a:rPr lang="en-US" dirty="0"/>
              <a:t>System Information and Weaknesses</a:t>
            </a:r>
          </a:p>
        </p:txBody>
      </p:sp>
      <p:sp>
        <p:nvSpPr>
          <p:cNvPr id="3" name="Slide Number Placeholder 2">
            <a:extLst>
              <a:ext uri="{FF2B5EF4-FFF2-40B4-BE49-F238E27FC236}">
                <a16:creationId xmlns:a16="http://schemas.microsoft.com/office/drawing/2014/main" id="{D6645DC7-8AD6-4241-858B-EAA8912540D1}"/>
              </a:ext>
            </a:extLst>
          </p:cNvPr>
          <p:cNvSpPr>
            <a:spLocks noGrp="1"/>
          </p:cNvSpPr>
          <p:nvPr>
            <p:ph type="sldNum" sz="quarter" idx="4"/>
          </p:nvPr>
        </p:nvSpPr>
        <p:spPr/>
        <p:txBody>
          <a:bodyPr/>
          <a:lstStyle/>
          <a:p>
            <a:fld id="{4FAB73BC-B049-4115-A692-8D63A059BFB8}" type="slidenum">
              <a:rPr lang="en-US" smtClean="0"/>
              <a:pPr/>
              <a:t>16</a:t>
            </a:fld>
            <a:endParaRPr lang="en-US" dirty="0"/>
          </a:p>
        </p:txBody>
      </p:sp>
      <p:sp>
        <p:nvSpPr>
          <p:cNvPr id="4" name="Text Placeholder 3">
            <a:extLst>
              <a:ext uri="{FF2B5EF4-FFF2-40B4-BE49-F238E27FC236}">
                <a16:creationId xmlns:a16="http://schemas.microsoft.com/office/drawing/2014/main" id="{58910670-3FAC-4B79-9294-AAF0E025BA24}"/>
              </a:ext>
            </a:extLst>
          </p:cNvPr>
          <p:cNvSpPr>
            <a:spLocks noGrp="1"/>
          </p:cNvSpPr>
          <p:nvPr>
            <p:ph type="body" sz="quarter" idx="10"/>
          </p:nvPr>
        </p:nvSpPr>
        <p:spPr>
          <a:xfrm>
            <a:off x="720648" y="1441697"/>
            <a:ext cx="10058400" cy="4838643"/>
          </a:xfrm>
        </p:spPr>
        <p:txBody>
          <a:bodyPr/>
          <a:lstStyle/>
          <a:p>
            <a:pPr>
              <a:buFont typeface="Arial" panose="020B0604020202020204" pitchFamily="34" charset="0"/>
              <a:buChar char="•"/>
            </a:pPr>
            <a:r>
              <a:rPr lang="en-US" dirty="0"/>
              <a:t> Key takeaway: There are frequently differences between how people think a system is configured vs. how it is actually configured</a:t>
            </a:r>
          </a:p>
          <a:p>
            <a:pPr lvl="1">
              <a:buFont typeface="Arial" panose="020B0604020202020204" pitchFamily="34" charset="0"/>
              <a:buChar char="•"/>
            </a:pPr>
            <a:r>
              <a:rPr lang="en-US" dirty="0"/>
              <a:t>Misunderstanding of terms</a:t>
            </a:r>
          </a:p>
          <a:p>
            <a:pPr lvl="1">
              <a:buFont typeface="Arial" panose="020B0604020202020204" pitchFamily="34" charset="0"/>
              <a:buChar char="•"/>
            </a:pPr>
            <a:r>
              <a:rPr lang="en-US" dirty="0"/>
              <a:t>Outdated system information</a:t>
            </a:r>
          </a:p>
          <a:p>
            <a:pPr lvl="1">
              <a:buFont typeface="Arial" panose="020B0604020202020204" pitchFamily="34" charset="0"/>
              <a:buChar char="•"/>
            </a:pPr>
            <a:r>
              <a:rPr lang="en-US" dirty="0"/>
              <a:t>Plan vs. implementation</a:t>
            </a:r>
          </a:p>
          <a:p>
            <a:pPr>
              <a:buFont typeface="Arial" panose="020B0604020202020204" pitchFamily="34" charset="0"/>
              <a:buChar char="•"/>
            </a:pPr>
            <a:r>
              <a:rPr lang="en-US" dirty="0"/>
              <a:t> Asking the right questions, asking in several different ways</a:t>
            </a:r>
          </a:p>
          <a:p>
            <a:pPr>
              <a:buFont typeface="Arial" panose="020B0604020202020204" pitchFamily="34" charset="0"/>
              <a:buChar char="•"/>
            </a:pPr>
            <a:r>
              <a:rPr lang="en-US" dirty="0"/>
              <a:t> Examples:</a:t>
            </a:r>
          </a:p>
          <a:p>
            <a:pPr lvl="1">
              <a:buFont typeface="Arial" panose="020B0604020202020204" pitchFamily="34" charset="0"/>
              <a:buChar char="•"/>
            </a:pPr>
            <a:r>
              <a:rPr lang="en-US" dirty="0"/>
              <a:t>“Our system is air-gapped”</a:t>
            </a:r>
          </a:p>
          <a:p>
            <a:pPr lvl="2">
              <a:buFont typeface="Arial" panose="020B0604020202020204" pitchFamily="34" charset="0"/>
              <a:buChar char="•"/>
            </a:pPr>
            <a:r>
              <a:rPr lang="en-US" dirty="0"/>
              <a:t>How do you update software on your system?</a:t>
            </a:r>
          </a:p>
          <a:p>
            <a:pPr lvl="2">
              <a:buFont typeface="Arial" panose="020B0604020202020204" pitchFamily="34" charset="0"/>
              <a:buChar char="•"/>
            </a:pPr>
            <a:r>
              <a:rPr lang="en-US" dirty="0"/>
              <a:t>Can employees check their personal email? How do you read the news?</a:t>
            </a:r>
          </a:p>
          <a:p>
            <a:pPr lvl="2">
              <a:buFont typeface="Arial" panose="020B0604020202020204" pitchFamily="34" charset="0"/>
              <a:buChar char="•"/>
            </a:pPr>
            <a:r>
              <a:rPr lang="en-US" dirty="0"/>
              <a:t>Is the same account information used on internal (air-gapped) and external (not air-gapped) networks?</a:t>
            </a:r>
          </a:p>
          <a:p>
            <a:pPr lvl="1">
              <a:buFont typeface="Arial" panose="020B0604020202020204" pitchFamily="34" charset="0"/>
              <a:buChar char="•"/>
            </a:pPr>
            <a:r>
              <a:rPr lang="en-US" dirty="0"/>
              <a:t>Network diagram vs. network map results</a:t>
            </a:r>
          </a:p>
        </p:txBody>
      </p:sp>
    </p:spTree>
    <p:extLst>
      <p:ext uri="{BB962C8B-B14F-4D97-AF65-F5344CB8AC3E}">
        <p14:creationId xmlns:p14="http://schemas.microsoft.com/office/powerpoint/2010/main" val="2791243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17</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solidFill>
                  <a:schemeClr val="tx1">
                    <a:alpha val="25000"/>
                  </a:schemeClr>
                </a:solidFill>
              </a:rPr>
              <a:t>Identify consequences of concern (nightmare scenarios)</a:t>
            </a:r>
          </a:p>
          <a:p>
            <a:pPr marL="457200" indent="-457200">
              <a:buFont typeface="+mj-lt"/>
              <a:buAutoNum type="arabicPeriod"/>
            </a:pPr>
            <a:r>
              <a:rPr lang="en-US" dirty="0">
                <a:solidFill>
                  <a:schemeClr val="tx1">
                    <a:alpha val="25000"/>
                  </a:schemeClr>
                </a:solidFill>
              </a:rPr>
              <a:t>Define a model of a realistic adversary, including skills and tolerance for risk</a:t>
            </a:r>
          </a:p>
          <a:p>
            <a:pPr marL="457200" indent="-457200">
              <a:buFont typeface="+mj-lt"/>
              <a:buAutoNum type="arabicPeriod"/>
            </a:pPr>
            <a:r>
              <a:rPr lang="en-US" dirty="0">
                <a:solidFill>
                  <a:schemeClr val="tx1">
                    <a:alpha val="25000"/>
                  </a:schemeClr>
                </a:solidFill>
              </a:rPr>
              <a:t>Collect information about the system, including potential weaknesses and attack vectors</a:t>
            </a:r>
          </a:p>
          <a:p>
            <a:pPr marL="457200" indent="-457200">
              <a:buFont typeface="+mj-lt"/>
              <a:buAutoNum type="arabicPeriod"/>
            </a:pPr>
            <a:r>
              <a:rPr lang="en-US" dirty="0"/>
              <a:t>Identify and document easiest (low effort, low likelihood of detection) attack paths that result in consequences of concern</a:t>
            </a:r>
          </a:p>
          <a:p>
            <a:pPr marL="457200" indent="-457200">
              <a:buFont typeface="+mj-lt"/>
              <a:buAutoNum type="arabicPeriod"/>
            </a:pPr>
            <a:r>
              <a:rPr lang="en-US" dirty="0">
                <a:solidFill>
                  <a:schemeClr val="tx1">
                    <a:alpha val="25000"/>
                  </a:schemeClr>
                </a:solidFill>
              </a:rPr>
              <a:t>(Optional) Demonstrate attack paths to show feasibility</a:t>
            </a:r>
          </a:p>
        </p:txBody>
      </p:sp>
    </p:spTree>
    <p:extLst>
      <p:ext uri="{BB962C8B-B14F-4D97-AF65-F5344CB8AC3E}">
        <p14:creationId xmlns:p14="http://schemas.microsoft.com/office/powerpoint/2010/main" val="3049734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5AC0D-BFEA-4821-BBBF-D28D8004BC64}"/>
              </a:ext>
            </a:extLst>
          </p:cNvPr>
          <p:cNvSpPr>
            <a:spLocks noGrp="1"/>
          </p:cNvSpPr>
          <p:nvPr>
            <p:ph type="title"/>
          </p:nvPr>
        </p:nvSpPr>
        <p:spPr/>
        <p:txBody>
          <a:bodyPr/>
          <a:lstStyle/>
          <a:p>
            <a:r>
              <a:rPr lang="en-US" dirty="0"/>
              <a:t>Attack Paths</a:t>
            </a:r>
          </a:p>
        </p:txBody>
      </p:sp>
      <p:sp>
        <p:nvSpPr>
          <p:cNvPr id="3" name="Slide Number Placeholder 2">
            <a:extLst>
              <a:ext uri="{FF2B5EF4-FFF2-40B4-BE49-F238E27FC236}">
                <a16:creationId xmlns:a16="http://schemas.microsoft.com/office/drawing/2014/main" id="{566ABFFA-3DBA-4EBC-AAF5-F3B79D6E9125}"/>
              </a:ext>
            </a:extLst>
          </p:cNvPr>
          <p:cNvSpPr>
            <a:spLocks noGrp="1"/>
          </p:cNvSpPr>
          <p:nvPr>
            <p:ph type="sldNum" sz="quarter" idx="4"/>
          </p:nvPr>
        </p:nvSpPr>
        <p:spPr/>
        <p:txBody>
          <a:bodyPr/>
          <a:lstStyle/>
          <a:p>
            <a:fld id="{4FAB73BC-B049-4115-A692-8D63A059BFB8}" type="slidenum">
              <a:rPr lang="en-US" smtClean="0"/>
              <a:pPr/>
              <a:t>18</a:t>
            </a:fld>
            <a:endParaRPr lang="en-US" dirty="0"/>
          </a:p>
        </p:txBody>
      </p:sp>
      <p:sp>
        <p:nvSpPr>
          <p:cNvPr id="4" name="Text Placeholder 3">
            <a:extLst>
              <a:ext uri="{FF2B5EF4-FFF2-40B4-BE49-F238E27FC236}">
                <a16:creationId xmlns:a16="http://schemas.microsoft.com/office/drawing/2014/main" id="{D157A7B5-F207-4481-96EC-9E34E8969A10}"/>
              </a:ext>
            </a:extLst>
          </p:cNvPr>
          <p:cNvSpPr>
            <a:spLocks noGrp="1"/>
          </p:cNvSpPr>
          <p:nvPr>
            <p:ph type="body" sz="quarter" idx="10"/>
          </p:nvPr>
        </p:nvSpPr>
        <p:spPr>
          <a:xfrm>
            <a:off x="720648" y="1441697"/>
            <a:ext cx="10058400" cy="5175800"/>
          </a:xfrm>
        </p:spPr>
        <p:txBody>
          <a:bodyPr/>
          <a:lstStyle/>
          <a:p>
            <a:pPr>
              <a:buFont typeface="Arial" panose="020B0604020202020204" pitchFamily="34" charset="0"/>
              <a:buChar char="•"/>
            </a:pPr>
            <a:r>
              <a:rPr lang="en-US" dirty="0"/>
              <a:t> Key assumption: An adversary will not do something difficult or easily detectable if the same result can be accomplished by doing something easy or less detectable</a:t>
            </a:r>
          </a:p>
          <a:p>
            <a:pPr lvl="1">
              <a:buFont typeface="Arial" panose="020B0604020202020204" pitchFamily="34" charset="0"/>
              <a:buChar char="•"/>
            </a:pPr>
            <a:r>
              <a:rPr lang="en-US" dirty="0"/>
              <a:t>Example: No need to produce completely realistic badge or use an insider if you can just walk in the door</a:t>
            </a:r>
          </a:p>
          <a:p>
            <a:pPr lvl="1">
              <a:buFont typeface="Arial" panose="020B0604020202020204" pitchFamily="34" charset="0"/>
              <a:buChar char="•"/>
            </a:pPr>
            <a:r>
              <a:rPr lang="en-US" dirty="0"/>
              <a:t>Example: Launch zero-day exploit to infiltrate network or dress up as IT support and use social engineering to gain physical access to servers?</a:t>
            </a:r>
          </a:p>
          <a:p>
            <a:pPr>
              <a:buFont typeface="Arial" panose="020B0604020202020204" pitchFamily="34" charset="0"/>
              <a:buChar char="•"/>
            </a:pPr>
            <a:r>
              <a:rPr lang="en-US" dirty="0"/>
              <a:t> Basic strategy</a:t>
            </a:r>
          </a:p>
          <a:p>
            <a:pPr lvl="1">
              <a:buFont typeface="Arial" panose="020B0604020202020204" pitchFamily="34" charset="0"/>
              <a:buChar char="•"/>
            </a:pPr>
            <a:r>
              <a:rPr lang="en-US" dirty="0"/>
              <a:t>Find a large open wall and post-its</a:t>
            </a:r>
          </a:p>
          <a:p>
            <a:pPr lvl="1">
              <a:buFont typeface="Arial" panose="020B0604020202020204" pitchFamily="34" charset="0"/>
              <a:buChar char="•"/>
            </a:pPr>
            <a:r>
              <a:rPr lang="en-US" dirty="0"/>
              <a:t>Starting points on one side, nightmare consequences on the other</a:t>
            </a:r>
          </a:p>
          <a:p>
            <a:pPr lvl="1">
              <a:buFont typeface="Arial" panose="020B0604020202020204" pitchFamily="34" charset="0"/>
              <a:buChar char="•"/>
            </a:pPr>
            <a:r>
              <a:rPr lang="en-US" dirty="0"/>
              <a:t>Brainstorm steps at any point in the attack sequence based on ideas/expertise</a:t>
            </a:r>
          </a:p>
          <a:p>
            <a:pPr lvl="1">
              <a:buFont typeface="Arial" panose="020B0604020202020204" pitchFamily="34" charset="0"/>
              <a:buChar char="•"/>
            </a:pPr>
            <a:r>
              <a:rPr lang="en-US" dirty="0"/>
              <a:t>Prune steps that are too difficult for adversary model or more difficult than other steps that accomplish same result</a:t>
            </a:r>
          </a:p>
          <a:p>
            <a:pPr lvl="1">
              <a:buFont typeface="Arial" panose="020B0604020202020204" pitchFamily="34" charset="0"/>
              <a:buChar char="•"/>
            </a:pPr>
            <a:r>
              <a:rPr lang="en-US" dirty="0"/>
              <a:t>Chain together steps to create attack path</a:t>
            </a:r>
          </a:p>
          <a:p>
            <a:pPr>
              <a:buFont typeface="Arial" panose="020B0604020202020204" pitchFamily="34" charset="0"/>
              <a:buChar char="•"/>
            </a:pPr>
            <a:r>
              <a:rPr lang="en-US" dirty="0"/>
              <a:t> Detailed and complete information about the system is critical</a:t>
            </a:r>
          </a:p>
          <a:p>
            <a:pPr>
              <a:buFont typeface="Arial" panose="020B0604020202020204" pitchFamily="34" charset="0"/>
              <a:buChar char="•"/>
            </a:pPr>
            <a:r>
              <a:rPr lang="en-US" dirty="0"/>
              <a:t> May require some iteration</a:t>
            </a:r>
          </a:p>
        </p:txBody>
      </p:sp>
    </p:spTree>
    <p:extLst>
      <p:ext uri="{BB962C8B-B14F-4D97-AF65-F5344CB8AC3E}">
        <p14:creationId xmlns:p14="http://schemas.microsoft.com/office/powerpoint/2010/main" val="1044371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19</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solidFill>
                  <a:schemeClr val="tx1">
                    <a:alpha val="25000"/>
                  </a:schemeClr>
                </a:solidFill>
              </a:rPr>
              <a:t>Identify consequences of concern (nightmare scenarios)</a:t>
            </a:r>
          </a:p>
          <a:p>
            <a:pPr marL="457200" indent="-457200">
              <a:buFont typeface="+mj-lt"/>
              <a:buAutoNum type="arabicPeriod"/>
            </a:pPr>
            <a:r>
              <a:rPr lang="en-US" dirty="0">
                <a:solidFill>
                  <a:schemeClr val="tx1">
                    <a:alpha val="25000"/>
                  </a:schemeClr>
                </a:solidFill>
              </a:rPr>
              <a:t>Define a model of a realistic adversary, including skills and tolerance for risk</a:t>
            </a:r>
          </a:p>
          <a:p>
            <a:pPr marL="457200" indent="-457200">
              <a:buFont typeface="+mj-lt"/>
              <a:buAutoNum type="arabicPeriod"/>
            </a:pPr>
            <a:r>
              <a:rPr lang="en-US" dirty="0">
                <a:solidFill>
                  <a:schemeClr val="tx1">
                    <a:alpha val="25000"/>
                  </a:schemeClr>
                </a:solidFill>
              </a:rPr>
              <a:t>Collect information about the system, including potential weaknesses and attack vectors</a:t>
            </a:r>
          </a:p>
          <a:p>
            <a:pPr marL="457200" indent="-457200">
              <a:buFont typeface="+mj-lt"/>
              <a:buAutoNum type="arabicPeriod"/>
            </a:pPr>
            <a:r>
              <a:rPr lang="en-US" dirty="0">
                <a:solidFill>
                  <a:schemeClr val="tx1">
                    <a:alpha val="25000"/>
                  </a:schemeClr>
                </a:solidFill>
              </a:rPr>
              <a:t>Identify and document easiest (low effort, low likelihood of detection) attack paths that result in consequences of concern</a:t>
            </a:r>
          </a:p>
          <a:p>
            <a:pPr marL="457200" indent="-457200">
              <a:buFont typeface="+mj-lt"/>
              <a:buAutoNum type="arabicPeriod"/>
            </a:pPr>
            <a:r>
              <a:rPr lang="en-US" dirty="0"/>
              <a:t>(Optional) Demonstrate attack paths to show feasibility</a:t>
            </a:r>
          </a:p>
        </p:txBody>
      </p:sp>
    </p:spTree>
    <p:extLst>
      <p:ext uri="{BB962C8B-B14F-4D97-AF65-F5344CB8AC3E}">
        <p14:creationId xmlns:p14="http://schemas.microsoft.com/office/powerpoint/2010/main" val="4156278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Background</a:t>
            </a:r>
          </a:p>
        </p:txBody>
      </p:sp>
      <p:sp>
        <p:nvSpPr>
          <p:cNvPr id="2" name="Slide Number Placeholder 1"/>
          <p:cNvSpPr>
            <a:spLocks noGrp="1"/>
          </p:cNvSpPr>
          <p:nvPr>
            <p:ph type="sldNum" sz="quarter" idx="4"/>
          </p:nvPr>
        </p:nvSpPr>
        <p:spPr/>
        <p:txBody>
          <a:bodyPr/>
          <a:lstStyle/>
          <a:p>
            <a:fld id="{4FAB73BC-B049-4115-A692-8D63A059BFB8}" type="slidenum">
              <a:rPr lang="en-US" smtClean="0"/>
              <a:pPr/>
              <a:t>2</a:t>
            </a:fld>
            <a:endParaRPr lang="en-US" dirty="0"/>
          </a:p>
        </p:txBody>
      </p:sp>
      <p:sp>
        <p:nvSpPr>
          <p:cNvPr id="5" name="Text Placeholder 4"/>
          <p:cNvSpPr>
            <a:spLocks noGrp="1"/>
          </p:cNvSpPr>
          <p:nvPr>
            <p:ph type="body" sz="quarter" idx="10"/>
          </p:nvPr>
        </p:nvSpPr>
        <p:spPr>
          <a:xfrm>
            <a:off x="720648" y="1441697"/>
            <a:ext cx="10058400" cy="5416303"/>
          </a:xfrm>
        </p:spPr>
        <p:txBody>
          <a:bodyPr>
            <a:normAutofit/>
          </a:bodyPr>
          <a:lstStyle/>
          <a:p>
            <a:pPr>
              <a:buFont typeface="Arial" panose="020B0604020202020204" pitchFamily="34" charset="0"/>
              <a:buChar char="•"/>
            </a:pPr>
            <a:r>
              <a:rPr lang="en-US" dirty="0"/>
              <a:t> Received Ph.D. in Economics from the University of Oregon in 2017</a:t>
            </a:r>
          </a:p>
          <a:p>
            <a:pPr lvl="1">
              <a:buFont typeface="Arial" panose="020B0604020202020204" pitchFamily="34" charset="0"/>
              <a:buChar char="•"/>
            </a:pPr>
            <a:r>
              <a:rPr lang="en-US" dirty="0"/>
              <a:t>Focus in industrial organization and econometrics</a:t>
            </a:r>
          </a:p>
          <a:p>
            <a:pPr lvl="1">
              <a:buFont typeface="Arial" panose="020B0604020202020204" pitchFamily="34" charset="0"/>
              <a:buChar char="•"/>
            </a:pPr>
            <a:r>
              <a:rPr lang="en-US" dirty="0"/>
              <a:t>Efficiency analyses (technical and allocative)</a:t>
            </a:r>
          </a:p>
          <a:p>
            <a:pPr lvl="1">
              <a:buFont typeface="Arial" panose="020B0604020202020204" pitchFamily="34" charset="0"/>
              <a:buChar char="•"/>
            </a:pPr>
            <a:r>
              <a:rPr lang="en-US" dirty="0"/>
              <a:t>Structural modeling of pricing and economies of scale</a:t>
            </a:r>
          </a:p>
          <a:p>
            <a:pPr>
              <a:buFont typeface="Arial" panose="020B0604020202020204" pitchFamily="34" charset="0"/>
              <a:buChar char="•"/>
            </a:pPr>
            <a:r>
              <a:rPr lang="en-US" dirty="0"/>
              <a:t> Experience interning at Pacific Northwest National Laboratory</a:t>
            </a:r>
          </a:p>
          <a:p>
            <a:pPr lvl="1">
              <a:buFont typeface="Arial" panose="020B0604020202020204" pitchFamily="34" charset="0"/>
              <a:buChar char="•"/>
            </a:pPr>
            <a:r>
              <a:rPr lang="en-US" dirty="0"/>
              <a:t>Disease modeling</a:t>
            </a:r>
          </a:p>
          <a:p>
            <a:pPr lvl="1">
              <a:buFont typeface="Arial" panose="020B0604020202020204" pitchFamily="34" charset="0"/>
              <a:buChar char="•"/>
            </a:pPr>
            <a:r>
              <a:rPr lang="en-US" dirty="0"/>
              <a:t>Nuclear proliferation pathway analysis</a:t>
            </a:r>
          </a:p>
          <a:p>
            <a:pPr lvl="1">
              <a:buFont typeface="Arial" panose="020B0604020202020204" pitchFamily="34" charset="0"/>
              <a:buChar char="•"/>
            </a:pPr>
            <a:r>
              <a:rPr lang="en-US" dirty="0"/>
              <a:t>Social media analytics</a:t>
            </a:r>
          </a:p>
          <a:p>
            <a:pPr lvl="1">
              <a:buFont typeface="Arial" panose="020B0604020202020204" pitchFamily="34" charset="0"/>
              <a:buChar char="•"/>
            </a:pPr>
            <a:r>
              <a:rPr lang="en-US" dirty="0"/>
              <a:t>Social network analysis for cyber vulnerabilities</a:t>
            </a:r>
          </a:p>
          <a:p>
            <a:pPr>
              <a:buFont typeface="Arial" panose="020B0604020202020204" pitchFamily="34" charset="0"/>
              <a:buChar char="•"/>
            </a:pPr>
            <a:r>
              <a:rPr lang="en-US" dirty="0"/>
              <a:t> Currently a Senior Cybersecurity Researcher at Sandia National Laboratories</a:t>
            </a:r>
          </a:p>
          <a:p>
            <a:pPr lvl="1">
              <a:buFont typeface="Arial" panose="020B0604020202020204" pitchFamily="34" charset="0"/>
              <a:buChar char="•"/>
            </a:pPr>
            <a:r>
              <a:rPr lang="en-US" dirty="0"/>
              <a:t>Risk and resilience analyses</a:t>
            </a:r>
          </a:p>
          <a:p>
            <a:pPr lvl="1">
              <a:buFont typeface="Arial" panose="020B0604020202020204" pitchFamily="34" charset="0"/>
              <a:buChar char="•"/>
            </a:pPr>
            <a:r>
              <a:rPr lang="en-US" dirty="0"/>
              <a:t>Statistical analyses for variety of projects</a:t>
            </a:r>
          </a:p>
          <a:p>
            <a:pPr lvl="1">
              <a:buFont typeface="Arial" panose="020B0604020202020204" pitchFamily="34" charset="0"/>
              <a:buChar char="•"/>
            </a:pPr>
            <a:endParaRPr lang="en-US" dirty="0"/>
          </a:p>
        </p:txBody>
      </p:sp>
    </p:spTree>
    <p:extLst>
      <p:ext uri="{BB962C8B-B14F-4D97-AF65-F5344CB8AC3E}">
        <p14:creationId xmlns:p14="http://schemas.microsoft.com/office/powerpoint/2010/main" val="2065010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C2131-1515-46FC-8F05-A531FF043A3E}"/>
              </a:ext>
            </a:extLst>
          </p:cNvPr>
          <p:cNvSpPr>
            <a:spLocks noGrp="1"/>
          </p:cNvSpPr>
          <p:nvPr>
            <p:ph type="title"/>
          </p:nvPr>
        </p:nvSpPr>
        <p:spPr/>
        <p:txBody>
          <a:bodyPr/>
          <a:lstStyle/>
          <a:p>
            <a:r>
              <a:rPr lang="en-US" dirty="0"/>
              <a:t>Demonstrating Attack Paths</a:t>
            </a:r>
          </a:p>
        </p:txBody>
      </p:sp>
      <p:sp>
        <p:nvSpPr>
          <p:cNvPr id="3" name="Slide Number Placeholder 2">
            <a:extLst>
              <a:ext uri="{FF2B5EF4-FFF2-40B4-BE49-F238E27FC236}">
                <a16:creationId xmlns:a16="http://schemas.microsoft.com/office/drawing/2014/main" id="{56E688F3-D40C-4CA6-AFD2-5390CD706CE1}"/>
              </a:ext>
            </a:extLst>
          </p:cNvPr>
          <p:cNvSpPr>
            <a:spLocks noGrp="1"/>
          </p:cNvSpPr>
          <p:nvPr>
            <p:ph type="sldNum" sz="quarter" idx="4"/>
          </p:nvPr>
        </p:nvSpPr>
        <p:spPr/>
        <p:txBody>
          <a:bodyPr/>
          <a:lstStyle/>
          <a:p>
            <a:fld id="{4FAB73BC-B049-4115-A692-8D63A059BFB8}" type="slidenum">
              <a:rPr lang="en-US" smtClean="0"/>
              <a:pPr/>
              <a:t>20</a:t>
            </a:fld>
            <a:endParaRPr lang="en-US" dirty="0"/>
          </a:p>
        </p:txBody>
      </p:sp>
      <p:sp>
        <p:nvSpPr>
          <p:cNvPr id="4" name="Text Placeholder 3">
            <a:extLst>
              <a:ext uri="{FF2B5EF4-FFF2-40B4-BE49-F238E27FC236}">
                <a16:creationId xmlns:a16="http://schemas.microsoft.com/office/drawing/2014/main" id="{24C8C1BA-A70C-44C7-9F31-C8E19BB97E1B}"/>
              </a:ext>
            </a:extLst>
          </p:cNvPr>
          <p:cNvSpPr>
            <a:spLocks noGrp="1"/>
          </p:cNvSpPr>
          <p:nvPr>
            <p:ph type="body" sz="quarter" idx="10"/>
          </p:nvPr>
        </p:nvSpPr>
        <p:spPr/>
        <p:txBody>
          <a:bodyPr/>
          <a:lstStyle/>
          <a:p>
            <a:pPr>
              <a:buFont typeface="Arial" panose="020B0604020202020204" pitchFamily="34" charset="0"/>
              <a:buChar char="•"/>
            </a:pPr>
            <a:r>
              <a:rPr lang="en-US" dirty="0"/>
              <a:t> Main goal: Show it’s possible to make a nightmare consequence happen under the adversarial model</a:t>
            </a:r>
          </a:p>
          <a:p>
            <a:pPr>
              <a:buFont typeface="Arial" panose="020B0604020202020204" pitchFamily="34" charset="0"/>
              <a:buChar char="•"/>
            </a:pPr>
            <a:r>
              <a:rPr lang="en-US" dirty="0"/>
              <a:t> Showmanship/cool factor never hurts</a:t>
            </a:r>
          </a:p>
          <a:p>
            <a:pPr>
              <a:buFont typeface="Arial" panose="020B0604020202020204" pitchFamily="34" charset="0"/>
              <a:buChar char="•"/>
            </a:pPr>
            <a:r>
              <a:rPr lang="en-US" dirty="0"/>
              <a:t> Many clients think attacks have to be sophisticated</a:t>
            </a:r>
          </a:p>
          <a:p>
            <a:pPr lvl="1">
              <a:buFont typeface="Arial" panose="020B0604020202020204" pitchFamily="34" charset="0"/>
              <a:buChar char="•"/>
            </a:pPr>
            <a:r>
              <a:rPr lang="en-US" dirty="0"/>
              <a:t>Showing them an attack can be easy gets them thinking other low-hanging fruit</a:t>
            </a:r>
          </a:p>
          <a:p>
            <a:pPr lvl="1">
              <a:buFont typeface="Arial" panose="020B0604020202020204" pitchFamily="34" charset="0"/>
              <a:buChar char="•"/>
            </a:pPr>
            <a:r>
              <a:rPr lang="en-US" dirty="0"/>
              <a:t>We like to perform assessments in design phase; red-team mentality becomes ingrained in design process</a:t>
            </a:r>
          </a:p>
        </p:txBody>
      </p:sp>
    </p:spTree>
    <p:extLst>
      <p:ext uri="{BB962C8B-B14F-4D97-AF65-F5344CB8AC3E}">
        <p14:creationId xmlns:p14="http://schemas.microsoft.com/office/powerpoint/2010/main" val="3159091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9B850-7134-4E52-8D80-FCE0D156B968}"/>
              </a:ext>
            </a:extLst>
          </p:cNvPr>
          <p:cNvSpPr>
            <a:spLocks noGrp="1"/>
          </p:cNvSpPr>
          <p:nvPr>
            <p:ph type="title"/>
          </p:nvPr>
        </p:nvSpPr>
        <p:spPr/>
        <p:txBody>
          <a:bodyPr/>
          <a:lstStyle/>
          <a:p>
            <a:r>
              <a:rPr lang="en-US" dirty="0"/>
              <a:t>IDART Takeaways</a:t>
            </a:r>
          </a:p>
        </p:txBody>
      </p:sp>
      <p:sp>
        <p:nvSpPr>
          <p:cNvPr id="3" name="Slide Number Placeholder 2">
            <a:extLst>
              <a:ext uri="{FF2B5EF4-FFF2-40B4-BE49-F238E27FC236}">
                <a16:creationId xmlns:a16="http://schemas.microsoft.com/office/drawing/2014/main" id="{4B6C5900-E93D-4192-A0D8-B74792FA1F52}"/>
              </a:ext>
            </a:extLst>
          </p:cNvPr>
          <p:cNvSpPr>
            <a:spLocks noGrp="1"/>
          </p:cNvSpPr>
          <p:nvPr>
            <p:ph type="sldNum" sz="quarter" idx="4"/>
          </p:nvPr>
        </p:nvSpPr>
        <p:spPr/>
        <p:txBody>
          <a:bodyPr/>
          <a:lstStyle/>
          <a:p>
            <a:fld id="{4FAB73BC-B049-4115-A692-8D63A059BFB8}" type="slidenum">
              <a:rPr lang="en-US" smtClean="0"/>
              <a:pPr/>
              <a:t>21</a:t>
            </a:fld>
            <a:endParaRPr lang="en-US" dirty="0"/>
          </a:p>
        </p:txBody>
      </p:sp>
      <p:sp>
        <p:nvSpPr>
          <p:cNvPr id="4" name="Text Placeholder 3">
            <a:extLst>
              <a:ext uri="{FF2B5EF4-FFF2-40B4-BE49-F238E27FC236}">
                <a16:creationId xmlns:a16="http://schemas.microsoft.com/office/drawing/2014/main" id="{D94C428A-7F47-4145-8F00-E3667D6FA92C}"/>
              </a:ext>
            </a:extLst>
          </p:cNvPr>
          <p:cNvSpPr>
            <a:spLocks noGrp="1"/>
          </p:cNvSpPr>
          <p:nvPr>
            <p:ph type="body" sz="quarter" idx="10"/>
          </p:nvPr>
        </p:nvSpPr>
        <p:spPr/>
        <p:txBody>
          <a:bodyPr/>
          <a:lstStyle/>
          <a:p>
            <a:pPr>
              <a:buFont typeface="Arial" panose="020B0604020202020204" pitchFamily="34" charset="0"/>
              <a:buChar char="•"/>
            </a:pPr>
            <a:r>
              <a:rPr lang="en-US" dirty="0"/>
              <a:t> Real-life security measures are often not as advanced as expected</a:t>
            </a:r>
          </a:p>
          <a:p>
            <a:pPr lvl="1">
              <a:buFont typeface="Arial" panose="020B0604020202020204" pitchFamily="34" charset="0"/>
              <a:buChar char="•"/>
            </a:pPr>
            <a:r>
              <a:rPr lang="en-US" dirty="0"/>
              <a:t>Attacks do not need to be sophisticated to be successful</a:t>
            </a:r>
          </a:p>
          <a:p>
            <a:pPr lvl="1">
              <a:buFont typeface="Arial" panose="020B0604020202020204" pitchFamily="34" charset="0"/>
              <a:buChar char="•"/>
            </a:pPr>
            <a:r>
              <a:rPr lang="en-US" dirty="0"/>
              <a:t>Security measures tend to focus on one area, leaving open other attack vectors</a:t>
            </a:r>
          </a:p>
          <a:p>
            <a:pPr>
              <a:buFont typeface="Arial" panose="020B0604020202020204" pitchFamily="34" charset="0"/>
              <a:buChar char="•"/>
            </a:pPr>
            <a:r>
              <a:rPr lang="en-US" dirty="0"/>
              <a:t> Frequent differences between design plan and implementation</a:t>
            </a:r>
          </a:p>
          <a:p>
            <a:pPr>
              <a:buFont typeface="Arial" panose="020B0604020202020204" pitchFamily="34" charset="0"/>
              <a:buChar char="•"/>
            </a:pPr>
            <a:r>
              <a:rPr lang="en-US" dirty="0"/>
              <a:t> Comprehensive risk quantification can be difficult or infeasible	</a:t>
            </a:r>
          </a:p>
          <a:p>
            <a:pPr lvl="1">
              <a:buFont typeface="Arial" panose="020B0604020202020204" pitchFamily="34" charset="0"/>
              <a:buChar char="•"/>
            </a:pPr>
            <a:r>
              <a:rPr lang="en-US" dirty="0"/>
              <a:t>Highlighting vulnerabilities is more approachable and can achieve similar operational goals</a:t>
            </a:r>
          </a:p>
        </p:txBody>
      </p:sp>
    </p:spTree>
    <p:extLst>
      <p:ext uri="{BB962C8B-B14F-4D97-AF65-F5344CB8AC3E}">
        <p14:creationId xmlns:p14="http://schemas.microsoft.com/office/powerpoint/2010/main" val="4211920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C423-679C-45FB-A3F4-1AAFA51A33DD}"/>
              </a:ext>
            </a:extLst>
          </p:cNvPr>
          <p:cNvSpPr>
            <a:spLocks noGrp="1"/>
          </p:cNvSpPr>
          <p:nvPr>
            <p:ph type="title"/>
          </p:nvPr>
        </p:nvSpPr>
        <p:spPr/>
        <p:txBody>
          <a:bodyPr/>
          <a:lstStyle/>
          <a:p>
            <a:r>
              <a:rPr lang="en-US" dirty="0"/>
              <a:t>Assessing Risk as a Whole</a:t>
            </a:r>
          </a:p>
        </p:txBody>
      </p:sp>
      <p:sp>
        <p:nvSpPr>
          <p:cNvPr id="3" name="Slide Number Placeholder 2">
            <a:extLst>
              <a:ext uri="{FF2B5EF4-FFF2-40B4-BE49-F238E27FC236}">
                <a16:creationId xmlns:a16="http://schemas.microsoft.com/office/drawing/2014/main" id="{07AB5E06-5042-4A8B-A8A4-FB865310EF73}"/>
              </a:ext>
            </a:extLst>
          </p:cNvPr>
          <p:cNvSpPr>
            <a:spLocks noGrp="1"/>
          </p:cNvSpPr>
          <p:nvPr>
            <p:ph type="sldNum" sz="quarter" idx="4"/>
          </p:nvPr>
        </p:nvSpPr>
        <p:spPr/>
        <p:txBody>
          <a:bodyPr/>
          <a:lstStyle/>
          <a:p>
            <a:fld id="{4FAB73BC-B049-4115-A692-8D63A059BFB8}" type="slidenum">
              <a:rPr lang="en-US" smtClean="0"/>
              <a:pPr/>
              <a:t>22</a:t>
            </a:fld>
            <a:endParaRPr lang="en-US" dirty="0"/>
          </a:p>
        </p:txBody>
      </p:sp>
      <mc:AlternateContent xmlns:mc="http://schemas.openxmlformats.org/markup-compatibility/2006" xmlns:a14="http://schemas.microsoft.com/office/drawing/2010/main">
        <mc:Choice Requires="a14">
          <p:sp>
            <p:nvSpPr>
              <p:cNvPr id="4" name="Text Placeholder 3">
                <a:extLst>
                  <a:ext uri="{FF2B5EF4-FFF2-40B4-BE49-F238E27FC236}">
                    <a16:creationId xmlns:a16="http://schemas.microsoft.com/office/drawing/2014/main" id="{ACAA6824-FF82-42D8-870E-BD74CE5BC831}"/>
                  </a:ext>
                </a:extLst>
              </p:cNvPr>
              <p:cNvSpPr>
                <a:spLocks noGrp="1"/>
              </p:cNvSpPr>
              <p:nvPr>
                <p:ph type="body" sz="quarter" idx="10"/>
              </p:nvPr>
            </p:nvSpPr>
            <p:spPr>
              <a:xfrm>
                <a:off x="720648" y="1441697"/>
                <a:ext cx="10058400" cy="5175800"/>
              </a:xfrm>
            </p:spPr>
            <p:txBody>
              <a:bodyPr/>
              <a:lstStyle/>
              <a:p>
                <a:pPr>
                  <a:buFont typeface="Arial" panose="020B0604020202020204" pitchFamily="34" charset="0"/>
                  <a:buChar char="•"/>
                </a:pPr>
                <a:r>
                  <a:rPr lang="en-US" dirty="0"/>
                  <a:t> We treat risk as a function of threat, vulnerability, and consequence</a:t>
                </a:r>
              </a:p>
              <a:p>
                <a:pPr>
                  <a:buFont typeface="Arial" panose="020B0604020202020204" pitchFamily="34" charset="0"/>
                  <a:buChar char="•"/>
                </a:pPr>
                <a:r>
                  <a:rPr lang="en-US" dirty="0"/>
                  <a:t> When all values are quantitative and relevant probabilities are known:</a:t>
                </a:r>
              </a:p>
              <a:p>
                <a:pPr marL="0"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m:t>
                      </m:r>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𝑇</m:t>
                          </m:r>
                        </m:sub>
                        <m:sup/>
                        <m:e>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Pr</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𝑇</m:t>
                                  </m:r>
                                </m:e>
                              </m:d>
                            </m:e>
                          </m:func>
                          <m:r>
                            <a:rPr lang="en-US" b="0" i="1" smtClean="0">
                              <a:latin typeface="Cambria Math" panose="02040503050406030204" pitchFamily="18" charset="0"/>
                            </a:rPr>
                            <m:t>×</m:t>
                          </m:r>
                          <m:d>
                            <m:dPr>
                              <m:ctrlPr>
                                <a:rPr lang="en-US" b="0" i="1" smtClean="0">
                                  <a:latin typeface="Cambria Math" panose="02040503050406030204" pitchFamily="18" charset="0"/>
                                </a:rPr>
                              </m:ctrlPr>
                            </m:dPr>
                            <m:e>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𝑉</m:t>
                                  </m:r>
                                </m:sub>
                                <m:sup/>
                                <m:e>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Pr</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𝑉</m:t>
                                          </m:r>
                                        </m:e>
                                        <m:e>
                                          <m:r>
                                            <a:rPr lang="en-US" b="0" i="1" smtClean="0">
                                              <a:latin typeface="Cambria Math" panose="02040503050406030204" pitchFamily="18" charset="0"/>
                                            </a:rPr>
                                            <m:t>𝑇</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𝑐</m:t>
                                              </m:r>
                                            </m:sub>
                                            <m:sup/>
                                            <m:e>
                                              <m:r>
                                                <a:rPr lang="en-US" b="0" i="1" smtClean="0">
                                                  <a:latin typeface="Cambria Math" panose="02040503050406030204" pitchFamily="18" charset="0"/>
                                                </a:rPr>
                                                <m:t>𝐶</m:t>
                                              </m:r>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Pr</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𝐶</m:t>
                                                      </m:r>
                                                    </m:e>
                                                    <m:e>
                                                      <m:r>
                                                        <a:rPr lang="en-US" b="0" i="1" smtClean="0">
                                                          <a:latin typeface="Cambria Math" panose="02040503050406030204" pitchFamily="18" charset="0"/>
                                                        </a:rPr>
                                                        <m:t>𝑇</m:t>
                                                      </m:r>
                                                      <m:r>
                                                        <a:rPr lang="en-US" b="0" i="1" smtClean="0">
                                                          <a:latin typeface="Cambria Math" panose="02040503050406030204" pitchFamily="18" charset="0"/>
                                                        </a:rPr>
                                                        <m:t>,</m:t>
                                                      </m:r>
                                                      <m:r>
                                                        <a:rPr lang="en-US" b="0" i="1" smtClean="0">
                                                          <a:latin typeface="Cambria Math" panose="02040503050406030204" pitchFamily="18" charset="0"/>
                                                        </a:rPr>
                                                        <m:t>𝑉</m:t>
                                                      </m:r>
                                                    </m:e>
                                                  </m:d>
                                                </m:e>
                                              </m:func>
                                            </m:e>
                                          </m:nary>
                                        </m:e>
                                      </m:d>
                                    </m:e>
                                  </m:func>
                                </m:e>
                              </m:nary>
                            </m:e>
                          </m:d>
                        </m:e>
                      </m:nary>
                    </m:oMath>
                  </m:oMathPara>
                </a14:m>
                <a:endParaRPr lang="en-US" b="0" dirty="0"/>
              </a:p>
              <a:p>
                <a:pPr>
                  <a:buFont typeface="Arial" panose="020B0604020202020204" pitchFamily="34" charset="0"/>
                  <a:buChar char="•"/>
                </a:pPr>
                <a:r>
                  <a:rPr lang="en-US" dirty="0"/>
                  <a:t> Quantitative values for threat, vulnerability, consequence, and probabilities; must rely on qualitative measures</a:t>
                </a:r>
              </a:p>
              <a:p>
                <a:pPr>
                  <a:buFont typeface="Arial" panose="020B0604020202020204" pitchFamily="34" charset="0"/>
                  <a:buChar char="•"/>
                </a:pPr>
                <a:r>
                  <a:rPr lang="en-US" dirty="0"/>
                  <a:t> How to combine qualitative measures of threat, vulnerability, and consequence?</a:t>
                </a:r>
              </a:p>
              <a:p>
                <a:pPr lvl="1">
                  <a:buFont typeface="Arial" panose="020B0604020202020204" pitchFamily="34" charset="0"/>
                  <a:buChar char="•"/>
                </a:pPr>
                <a:r>
                  <a:rPr lang="en-US" dirty="0"/>
                  <a:t>Previously, methods like adding or multiplying qualitative scores were used; led to undesirable, often nonsensical results</a:t>
                </a:r>
              </a:p>
              <a:p>
                <a:pPr lvl="1">
                  <a:buFont typeface="Arial" panose="020B0604020202020204" pitchFamily="34" charset="0"/>
                  <a:buChar char="•"/>
                </a:pPr>
                <a:r>
                  <a:rPr lang="en-US" dirty="0"/>
                  <a:t>Currently using a deliberative process to determine rule set that combines threat, vulnerability, and consequence scores into measure of overall risk</a:t>
                </a:r>
              </a:p>
              <a:p>
                <a:pPr lvl="1">
                  <a:buFont typeface="Arial" panose="020B0604020202020204" pitchFamily="34" charset="0"/>
                  <a:buChar char="•"/>
                </a:pPr>
                <a:r>
                  <a:rPr lang="en-US" dirty="0"/>
                  <a:t>Hopeful that work on automatically selecting adversarial models will inform methods to automate this process</a:t>
                </a:r>
              </a:p>
            </p:txBody>
          </p:sp>
        </mc:Choice>
        <mc:Fallback xmlns="">
          <p:sp>
            <p:nvSpPr>
              <p:cNvPr id="4" name="Text Placeholder 3">
                <a:extLst>
                  <a:ext uri="{FF2B5EF4-FFF2-40B4-BE49-F238E27FC236}">
                    <a16:creationId xmlns:a16="http://schemas.microsoft.com/office/drawing/2014/main" id="{ACAA6824-FF82-42D8-870E-BD74CE5BC831}"/>
                  </a:ext>
                </a:extLst>
              </p:cNvPr>
              <p:cNvSpPr>
                <a:spLocks noGrp="1" noRot="1" noChangeAspect="1" noMove="1" noResize="1" noEditPoints="1" noAdjustHandles="1" noChangeArrowheads="1" noChangeShapeType="1" noTextEdit="1"/>
              </p:cNvSpPr>
              <p:nvPr>
                <p:ph type="body" sz="quarter" idx="10"/>
              </p:nvPr>
            </p:nvSpPr>
            <p:spPr>
              <a:xfrm>
                <a:off x="720648" y="1441697"/>
                <a:ext cx="10058400" cy="5175800"/>
              </a:xfrm>
              <a:blipFill>
                <a:blip r:embed="rId2"/>
                <a:stretch>
                  <a:fillRect l="-1455" t="-1059" r="-424"/>
                </a:stretch>
              </a:blipFill>
            </p:spPr>
            <p:txBody>
              <a:bodyPr/>
              <a:lstStyle/>
              <a:p>
                <a:r>
                  <a:rPr lang="en-US">
                    <a:noFill/>
                  </a:rPr>
                  <a:t> </a:t>
                </a:r>
              </a:p>
            </p:txBody>
          </p:sp>
        </mc:Fallback>
      </mc:AlternateContent>
    </p:spTree>
    <p:extLst>
      <p:ext uri="{BB962C8B-B14F-4D97-AF65-F5344CB8AC3E}">
        <p14:creationId xmlns:p14="http://schemas.microsoft.com/office/powerpoint/2010/main" val="2532667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6D80A-F33D-4B91-9593-F924A26F48D9}"/>
              </a:ext>
            </a:extLst>
          </p:cNvPr>
          <p:cNvSpPr>
            <a:spLocks noGrp="1"/>
          </p:cNvSpPr>
          <p:nvPr>
            <p:ph type="title"/>
          </p:nvPr>
        </p:nvSpPr>
        <p:spPr/>
        <p:txBody>
          <a:bodyPr/>
          <a:lstStyle/>
          <a:p>
            <a:r>
              <a:rPr lang="en-US" dirty="0"/>
              <a:t>Qualitative </a:t>
            </a:r>
            <a:r>
              <a:rPr lang="en-US"/>
              <a:t>Risk Assessment: </a:t>
            </a:r>
            <a:r>
              <a:rPr lang="en-US" dirty="0"/>
              <a:t>Prioritizing Improvements</a:t>
            </a:r>
          </a:p>
        </p:txBody>
      </p:sp>
      <p:sp>
        <p:nvSpPr>
          <p:cNvPr id="3" name="Slide Number Placeholder 2">
            <a:extLst>
              <a:ext uri="{FF2B5EF4-FFF2-40B4-BE49-F238E27FC236}">
                <a16:creationId xmlns:a16="http://schemas.microsoft.com/office/drawing/2014/main" id="{C96E0618-3BA0-4370-B2A2-65A455755F14}"/>
              </a:ext>
            </a:extLst>
          </p:cNvPr>
          <p:cNvSpPr>
            <a:spLocks noGrp="1"/>
          </p:cNvSpPr>
          <p:nvPr>
            <p:ph type="sldNum" sz="quarter" idx="4"/>
          </p:nvPr>
        </p:nvSpPr>
        <p:spPr/>
        <p:txBody>
          <a:bodyPr/>
          <a:lstStyle/>
          <a:p>
            <a:fld id="{4FAB73BC-B049-4115-A692-8D63A059BFB8}" type="slidenum">
              <a:rPr lang="en-US" smtClean="0"/>
              <a:pPr/>
              <a:t>23</a:t>
            </a:fld>
            <a:endParaRPr lang="en-US" dirty="0"/>
          </a:p>
        </p:txBody>
      </p:sp>
      <p:sp>
        <p:nvSpPr>
          <p:cNvPr id="4" name="Text Placeholder 3">
            <a:extLst>
              <a:ext uri="{FF2B5EF4-FFF2-40B4-BE49-F238E27FC236}">
                <a16:creationId xmlns:a16="http://schemas.microsoft.com/office/drawing/2014/main" id="{25A4780B-C6A9-4039-BA38-EDA946973F79}"/>
              </a:ext>
            </a:extLst>
          </p:cNvPr>
          <p:cNvSpPr>
            <a:spLocks noGrp="1"/>
          </p:cNvSpPr>
          <p:nvPr>
            <p:ph type="body" sz="quarter" idx="10"/>
          </p:nvPr>
        </p:nvSpPr>
        <p:spPr>
          <a:xfrm>
            <a:off x="720647" y="1441697"/>
            <a:ext cx="10265215" cy="5175800"/>
          </a:xfrm>
        </p:spPr>
        <p:txBody>
          <a:bodyPr/>
          <a:lstStyle/>
          <a:p>
            <a:pPr>
              <a:buFont typeface="Arial" panose="020B0604020202020204" pitchFamily="34" charset="0"/>
              <a:buChar char="•"/>
            </a:pPr>
            <a:r>
              <a:rPr lang="en-US" dirty="0"/>
              <a:t> The Cyber Security Advisor (CSA) group under the Department of Homeland Security performs cybersecurity assessments with the goal of improving security measures for high-risk organizations</a:t>
            </a:r>
          </a:p>
          <a:p>
            <a:pPr>
              <a:buFont typeface="Arial" panose="020B0604020202020204" pitchFamily="34" charset="0"/>
              <a:buChar char="•"/>
            </a:pPr>
            <a:r>
              <a:rPr lang="en-US" dirty="0"/>
              <a:t> CSA has relatively limited resources, wanted a method and tool to prioritize engagements (conferences, industry working groups, etc.)</a:t>
            </a:r>
          </a:p>
          <a:p>
            <a:pPr>
              <a:buFont typeface="Arial" panose="020B0604020202020204" pitchFamily="34" charset="0"/>
              <a:buChar char="•"/>
            </a:pPr>
            <a:r>
              <a:rPr lang="en-US" dirty="0"/>
              <a:t> We focused on measuring risk and the likelihood that engagements will lead to eventual assessments</a:t>
            </a:r>
          </a:p>
        </p:txBody>
      </p:sp>
    </p:spTree>
    <p:extLst>
      <p:ext uri="{BB962C8B-B14F-4D97-AF65-F5344CB8AC3E}">
        <p14:creationId xmlns:p14="http://schemas.microsoft.com/office/powerpoint/2010/main" val="3562517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6D80A-F33D-4B91-9593-F924A26F48D9}"/>
              </a:ext>
            </a:extLst>
          </p:cNvPr>
          <p:cNvSpPr>
            <a:spLocks noGrp="1"/>
          </p:cNvSpPr>
          <p:nvPr>
            <p:ph type="title"/>
          </p:nvPr>
        </p:nvSpPr>
        <p:spPr/>
        <p:txBody>
          <a:bodyPr/>
          <a:lstStyle/>
          <a:p>
            <a:r>
              <a:rPr lang="en-US" dirty="0"/>
              <a:t>Qualitative </a:t>
            </a:r>
            <a:r>
              <a:rPr lang="en-US"/>
              <a:t>Risk Assessment: </a:t>
            </a:r>
            <a:r>
              <a:rPr lang="en-US" dirty="0"/>
              <a:t>Prioritizing Improvements</a:t>
            </a:r>
          </a:p>
        </p:txBody>
      </p:sp>
      <p:sp>
        <p:nvSpPr>
          <p:cNvPr id="3" name="Slide Number Placeholder 2">
            <a:extLst>
              <a:ext uri="{FF2B5EF4-FFF2-40B4-BE49-F238E27FC236}">
                <a16:creationId xmlns:a16="http://schemas.microsoft.com/office/drawing/2014/main" id="{C96E0618-3BA0-4370-B2A2-65A455755F14}"/>
              </a:ext>
            </a:extLst>
          </p:cNvPr>
          <p:cNvSpPr>
            <a:spLocks noGrp="1"/>
          </p:cNvSpPr>
          <p:nvPr>
            <p:ph type="sldNum" sz="quarter" idx="4"/>
          </p:nvPr>
        </p:nvSpPr>
        <p:spPr/>
        <p:txBody>
          <a:bodyPr/>
          <a:lstStyle/>
          <a:p>
            <a:fld id="{4FAB73BC-B049-4115-A692-8D63A059BFB8}" type="slidenum">
              <a:rPr lang="en-US" smtClean="0"/>
              <a:pPr/>
              <a:t>24</a:t>
            </a:fld>
            <a:endParaRPr lang="en-US" dirty="0"/>
          </a:p>
        </p:txBody>
      </p:sp>
      <p:sp>
        <p:nvSpPr>
          <p:cNvPr id="4" name="Text Placeholder 3">
            <a:extLst>
              <a:ext uri="{FF2B5EF4-FFF2-40B4-BE49-F238E27FC236}">
                <a16:creationId xmlns:a16="http://schemas.microsoft.com/office/drawing/2014/main" id="{25A4780B-C6A9-4039-BA38-EDA946973F79}"/>
              </a:ext>
            </a:extLst>
          </p:cNvPr>
          <p:cNvSpPr>
            <a:spLocks noGrp="1"/>
          </p:cNvSpPr>
          <p:nvPr>
            <p:ph type="body" sz="quarter" idx="10"/>
          </p:nvPr>
        </p:nvSpPr>
        <p:spPr>
          <a:xfrm>
            <a:off x="720647" y="1441697"/>
            <a:ext cx="10265215" cy="5175800"/>
          </a:xfrm>
        </p:spPr>
        <p:txBody>
          <a:bodyPr/>
          <a:lstStyle/>
          <a:p>
            <a:pPr>
              <a:buFont typeface="Arial" panose="020B0604020202020204" pitchFamily="34" charset="0"/>
              <a:buChar char="•"/>
            </a:pPr>
            <a:r>
              <a:rPr lang="en-US" dirty="0"/>
              <a:t>Likelihood of successful engagement could be assessed quantitatively using historical assessment data</a:t>
            </a:r>
          </a:p>
          <a:p>
            <a:pPr lvl="1">
              <a:buFont typeface="Arial" panose="020B0604020202020204" pitchFamily="34" charset="0"/>
              <a:buChar char="•"/>
            </a:pPr>
            <a:r>
              <a:rPr lang="en-US" dirty="0"/>
              <a:t>Some problems with endogeneity and separating effects (e.g., is an advisor particularly successful, or do most engagements with a particular industry lead to assessments?)</a:t>
            </a:r>
          </a:p>
          <a:p>
            <a:pPr>
              <a:buFont typeface="Arial" panose="020B0604020202020204" pitchFamily="34" charset="0"/>
              <a:buChar char="•"/>
            </a:pPr>
            <a:r>
              <a:rPr lang="en-US" dirty="0"/>
              <a:t> Relied on qualitative measures of threat/vulnerability and consequence</a:t>
            </a:r>
          </a:p>
          <a:p>
            <a:pPr>
              <a:buFont typeface="Arial" panose="020B0604020202020204" pitchFamily="34" charset="0"/>
              <a:buChar char="•"/>
            </a:pPr>
            <a:r>
              <a:rPr lang="en-US" dirty="0"/>
              <a:t> Developed initial method of combining measures into overall risk</a:t>
            </a:r>
          </a:p>
          <a:p>
            <a:pPr>
              <a:buFont typeface="Arial" panose="020B0604020202020204" pitchFamily="34" charset="0"/>
              <a:buChar char="•"/>
            </a:pPr>
            <a:r>
              <a:rPr lang="en-US" dirty="0"/>
              <a:t> Polled CSA with hypothetical engagements, asked them to score each component and overall risk</a:t>
            </a:r>
          </a:p>
          <a:p>
            <a:pPr lvl="1">
              <a:buFont typeface="Arial" panose="020B0604020202020204" pitchFamily="34" charset="0"/>
              <a:buChar char="•"/>
            </a:pPr>
            <a:r>
              <a:rPr lang="en-US" dirty="0"/>
              <a:t>Used for improving and validating methodology</a:t>
            </a:r>
          </a:p>
        </p:txBody>
      </p:sp>
    </p:spTree>
    <p:extLst>
      <p:ext uri="{BB962C8B-B14F-4D97-AF65-F5344CB8AC3E}">
        <p14:creationId xmlns:p14="http://schemas.microsoft.com/office/powerpoint/2010/main" val="1590109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D6AE5-07DF-4A46-BFF7-F608E84D7973}"/>
              </a:ext>
            </a:extLst>
          </p:cNvPr>
          <p:cNvSpPr>
            <a:spLocks noGrp="1"/>
          </p:cNvSpPr>
          <p:nvPr>
            <p:ph type="title"/>
          </p:nvPr>
        </p:nvSpPr>
        <p:spPr/>
        <p:txBody>
          <a:bodyPr/>
          <a:lstStyle/>
          <a:p>
            <a:r>
              <a:rPr lang="en-US" dirty="0"/>
              <a:t>Risk, Resilience, and Vulnerability Analysis</a:t>
            </a:r>
          </a:p>
        </p:txBody>
      </p:sp>
      <p:sp>
        <p:nvSpPr>
          <p:cNvPr id="3" name="Slide Number Placeholder 2">
            <a:extLst>
              <a:ext uri="{FF2B5EF4-FFF2-40B4-BE49-F238E27FC236}">
                <a16:creationId xmlns:a16="http://schemas.microsoft.com/office/drawing/2014/main" id="{27A322F8-9124-4CEE-9C6E-6AC07E7CCE0F}"/>
              </a:ext>
            </a:extLst>
          </p:cNvPr>
          <p:cNvSpPr>
            <a:spLocks noGrp="1"/>
          </p:cNvSpPr>
          <p:nvPr>
            <p:ph type="sldNum" sz="quarter" idx="4"/>
          </p:nvPr>
        </p:nvSpPr>
        <p:spPr/>
        <p:txBody>
          <a:bodyPr/>
          <a:lstStyle/>
          <a:p>
            <a:fld id="{4FAB73BC-B049-4115-A692-8D63A059BFB8}" type="slidenum">
              <a:rPr lang="en-US" smtClean="0"/>
              <a:pPr/>
              <a:t>3</a:t>
            </a:fld>
            <a:endParaRPr lang="en-US" dirty="0"/>
          </a:p>
        </p:txBody>
      </p:sp>
      <p:sp>
        <p:nvSpPr>
          <p:cNvPr id="4" name="Text Placeholder 3">
            <a:extLst>
              <a:ext uri="{FF2B5EF4-FFF2-40B4-BE49-F238E27FC236}">
                <a16:creationId xmlns:a16="http://schemas.microsoft.com/office/drawing/2014/main" id="{B2B5A881-BADE-4E90-B167-888AF25E2656}"/>
              </a:ext>
            </a:extLst>
          </p:cNvPr>
          <p:cNvSpPr>
            <a:spLocks noGrp="1"/>
          </p:cNvSpPr>
          <p:nvPr>
            <p:ph type="body" sz="quarter" idx="10"/>
          </p:nvPr>
        </p:nvSpPr>
        <p:spPr/>
        <p:txBody>
          <a:bodyPr/>
          <a:lstStyle/>
          <a:p>
            <a:pPr>
              <a:buFont typeface="Arial" panose="020B0604020202020204" pitchFamily="34" charset="0"/>
              <a:buChar char="•"/>
            </a:pPr>
            <a:r>
              <a:rPr lang="en-US" dirty="0"/>
              <a:t> Motivating question: How can weaknesses in a system affect ability to perform its mission?</a:t>
            </a:r>
          </a:p>
          <a:p>
            <a:pPr>
              <a:buFont typeface="Arial" panose="020B0604020202020204" pitchFamily="34" charset="0"/>
              <a:buChar char="•"/>
            </a:pPr>
            <a:r>
              <a:rPr lang="en-US" dirty="0"/>
              <a:t> Risk analysis: Threats (from any source), vulnerability to those threats, and consequence</a:t>
            </a:r>
          </a:p>
          <a:p>
            <a:pPr lvl="1">
              <a:buFont typeface="Arial" panose="020B0604020202020204" pitchFamily="34" charset="0"/>
              <a:buChar char="•"/>
            </a:pPr>
            <a:endParaRPr lang="en-US" dirty="0"/>
          </a:p>
          <a:p>
            <a:pPr>
              <a:buFont typeface="Arial" panose="020B0604020202020204" pitchFamily="34" charset="0"/>
              <a:buChar char="•"/>
            </a:pPr>
            <a:r>
              <a:rPr lang="en-US" dirty="0"/>
              <a:t> Resilience analysis: Vulnerability to a specific threat and resulting consequences; focus on system’s ability to withstand and quickly recover from disruption</a:t>
            </a:r>
          </a:p>
          <a:p>
            <a:pPr>
              <a:buFont typeface="Arial" panose="020B0604020202020204" pitchFamily="34" charset="0"/>
              <a:buChar char="•"/>
            </a:pPr>
            <a:r>
              <a:rPr lang="en-US" dirty="0"/>
              <a:t> Vulnerability analysis: Specific consequence of concern and vulnerabilities that can lead to that consequence</a:t>
            </a:r>
          </a:p>
          <a:p>
            <a:pPr lvl="1">
              <a:buFont typeface="Arial" panose="020B0604020202020204" pitchFamily="34" charset="0"/>
              <a:buChar char="•"/>
            </a:pPr>
            <a:endParaRPr lang="en-US" dirty="0"/>
          </a:p>
        </p:txBody>
      </p:sp>
    </p:spTree>
    <p:extLst>
      <p:ext uri="{BB962C8B-B14F-4D97-AF65-F5344CB8AC3E}">
        <p14:creationId xmlns:p14="http://schemas.microsoft.com/office/powerpoint/2010/main" val="97937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F0251-BDDB-445F-A6BF-928B7E1CD3CD}"/>
              </a:ext>
            </a:extLst>
          </p:cNvPr>
          <p:cNvSpPr>
            <a:spLocks noGrp="1"/>
          </p:cNvSpPr>
          <p:nvPr>
            <p:ph type="title"/>
          </p:nvPr>
        </p:nvSpPr>
        <p:spPr/>
        <p:txBody>
          <a:bodyPr/>
          <a:lstStyle/>
          <a:p>
            <a:r>
              <a:rPr lang="en-US" dirty="0"/>
              <a:t>Red Teaming</a:t>
            </a:r>
          </a:p>
        </p:txBody>
      </p:sp>
      <p:sp>
        <p:nvSpPr>
          <p:cNvPr id="3" name="Slide Number Placeholder 2">
            <a:extLst>
              <a:ext uri="{FF2B5EF4-FFF2-40B4-BE49-F238E27FC236}">
                <a16:creationId xmlns:a16="http://schemas.microsoft.com/office/drawing/2014/main" id="{14BE8A09-1772-46AF-8449-BAD3A32858AE}"/>
              </a:ext>
            </a:extLst>
          </p:cNvPr>
          <p:cNvSpPr>
            <a:spLocks noGrp="1"/>
          </p:cNvSpPr>
          <p:nvPr>
            <p:ph type="sldNum" sz="quarter" idx="4"/>
          </p:nvPr>
        </p:nvSpPr>
        <p:spPr/>
        <p:txBody>
          <a:bodyPr/>
          <a:lstStyle/>
          <a:p>
            <a:fld id="{4FAB73BC-B049-4115-A692-8D63A059BFB8}" type="slidenum">
              <a:rPr lang="en-US" smtClean="0"/>
              <a:pPr/>
              <a:t>4</a:t>
            </a:fld>
            <a:endParaRPr lang="en-US" dirty="0"/>
          </a:p>
        </p:txBody>
      </p:sp>
      <p:sp>
        <p:nvSpPr>
          <p:cNvPr id="4" name="Text Placeholder 3">
            <a:extLst>
              <a:ext uri="{FF2B5EF4-FFF2-40B4-BE49-F238E27FC236}">
                <a16:creationId xmlns:a16="http://schemas.microsoft.com/office/drawing/2014/main" id="{87C67238-2D06-43B5-9D0D-CB1A88CB63D1}"/>
              </a:ext>
            </a:extLst>
          </p:cNvPr>
          <p:cNvSpPr>
            <a:spLocks noGrp="1"/>
          </p:cNvSpPr>
          <p:nvPr>
            <p:ph type="body" sz="quarter" idx="10"/>
          </p:nvPr>
        </p:nvSpPr>
        <p:spPr>
          <a:xfrm>
            <a:off x="720648" y="1441697"/>
            <a:ext cx="10058400" cy="4959103"/>
          </a:xfrm>
        </p:spPr>
        <p:txBody>
          <a:bodyPr/>
          <a:lstStyle/>
          <a:p>
            <a:pPr>
              <a:buFont typeface="Arial" panose="020B0604020202020204" pitchFamily="34" charset="0"/>
              <a:buChar char="•"/>
            </a:pPr>
            <a:r>
              <a:rPr lang="en-US" dirty="0"/>
              <a:t> Vulnerability analysis often takes the form of red teaming</a:t>
            </a:r>
          </a:p>
          <a:p>
            <a:pPr lvl="1">
              <a:buFont typeface="Arial" panose="020B0604020202020204" pitchFamily="34" charset="0"/>
              <a:buChar char="•"/>
            </a:pPr>
            <a:r>
              <a:rPr lang="en-US" dirty="0"/>
              <a:t>Red teaming: Assuming the role of an adversary to identify vulnerabilities and their consequence</a:t>
            </a:r>
          </a:p>
          <a:p>
            <a:pPr>
              <a:buFont typeface="Arial" panose="020B0604020202020204" pitchFamily="34" charset="0"/>
              <a:buChar char="•"/>
            </a:pPr>
            <a:r>
              <a:rPr lang="en-US" dirty="0"/>
              <a:t> There are many flavors of red teaming</a:t>
            </a:r>
          </a:p>
          <a:p>
            <a:pPr>
              <a:buFont typeface="Arial" panose="020B0604020202020204" pitchFamily="34" charset="0"/>
              <a:buChar char="•"/>
            </a:pPr>
            <a:r>
              <a:rPr lang="en-US" dirty="0"/>
              <a:t> Sandia’s main red teaming effort is unique in a few ways</a:t>
            </a:r>
          </a:p>
          <a:p>
            <a:pPr lvl="1">
              <a:buFont typeface="Arial" panose="020B0604020202020204" pitchFamily="34" charset="0"/>
              <a:buChar char="•"/>
            </a:pPr>
            <a:r>
              <a:rPr lang="en-US" dirty="0"/>
              <a:t>Information Design Assurance Red Team (IDART)</a:t>
            </a:r>
          </a:p>
          <a:p>
            <a:pPr lvl="1">
              <a:buFont typeface="Arial" panose="020B0604020202020204" pitchFamily="34" charset="0"/>
              <a:buChar char="•"/>
            </a:pPr>
            <a:r>
              <a:rPr lang="en-US" dirty="0"/>
              <a:t>Considers a realistic adversary for a given target</a:t>
            </a:r>
          </a:p>
          <a:p>
            <a:pPr lvl="2">
              <a:buFont typeface="Arial" panose="020B0604020202020204" pitchFamily="34" charset="0"/>
              <a:buChar char="•"/>
            </a:pPr>
            <a:r>
              <a:rPr lang="en-US" dirty="0"/>
              <a:t>An adversary would not launch a sophisticated attack to break into your home wireless network</a:t>
            </a:r>
          </a:p>
          <a:p>
            <a:pPr lvl="1">
              <a:buFont typeface="Arial" panose="020B0604020202020204" pitchFamily="34" charset="0"/>
              <a:buChar char="•"/>
            </a:pPr>
            <a:r>
              <a:rPr lang="en-US" dirty="0"/>
              <a:t>Considers a realistic attack path, including a combination of cyber and physical actions</a:t>
            </a:r>
          </a:p>
          <a:p>
            <a:pPr lvl="2">
              <a:buFont typeface="Arial" panose="020B0604020202020204" pitchFamily="34" charset="0"/>
              <a:buChar char="•"/>
            </a:pPr>
            <a:r>
              <a:rPr lang="en-US" dirty="0"/>
              <a:t>Why do something the hard way?</a:t>
            </a:r>
          </a:p>
          <a:p>
            <a:pPr lvl="1">
              <a:buFont typeface="Arial" panose="020B0604020202020204" pitchFamily="34" charset="0"/>
              <a:buChar char="•"/>
            </a:pPr>
            <a:r>
              <a:rPr lang="en-US" dirty="0"/>
              <a:t>Documents the process and areas of improvement</a:t>
            </a:r>
          </a:p>
        </p:txBody>
      </p:sp>
    </p:spTree>
    <p:extLst>
      <p:ext uri="{BB962C8B-B14F-4D97-AF65-F5344CB8AC3E}">
        <p14:creationId xmlns:p14="http://schemas.microsoft.com/office/powerpoint/2010/main" val="631436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5</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t>Identify consequences of concern (nightmare scenarios)</a:t>
            </a:r>
          </a:p>
          <a:p>
            <a:pPr marL="457200" indent="-457200">
              <a:buFont typeface="+mj-lt"/>
              <a:buAutoNum type="arabicPeriod"/>
            </a:pPr>
            <a:r>
              <a:rPr lang="en-US" dirty="0"/>
              <a:t>Define a model of a realistic adversary, including skills and tolerance for risk</a:t>
            </a:r>
          </a:p>
          <a:p>
            <a:pPr marL="457200" indent="-457200">
              <a:buFont typeface="+mj-lt"/>
              <a:buAutoNum type="arabicPeriod"/>
            </a:pPr>
            <a:r>
              <a:rPr lang="en-US" dirty="0"/>
              <a:t>Collect information about the system, including potential weaknesses and attack vectors</a:t>
            </a:r>
          </a:p>
          <a:p>
            <a:pPr marL="457200" indent="-457200">
              <a:buFont typeface="+mj-lt"/>
              <a:buAutoNum type="arabicPeriod"/>
            </a:pPr>
            <a:r>
              <a:rPr lang="en-US" dirty="0"/>
              <a:t>Identify and document easiest (low effort, low likelihood of detection) attack paths that result in consequences of concern</a:t>
            </a:r>
          </a:p>
          <a:p>
            <a:pPr marL="457200" indent="-457200">
              <a:buFont typeface="+mj-lt"/>
              <a:buAutoNum type="arabicPeriod"/>
            </a:pPr>
            <a:r>
              <a:rPr lang="en-US" dirty="0"/>
              <a:t>(Optional) Demonstrate attack paths to show feasibility</a:t>
            </a:r>
          </a:p>
        </p:txBody>
      </p:sp>
    </p:spTree>
    <p:extLst>
      <p:ext uri="{BB962C8B-B14F-4D97-AF65-F5344CB8AC3E}">
        <p14:creationId xmlns:p14="http://schemas.microsoft.com/office/powerpoint/2010/main" val="932734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6</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t>Identify consequences of concern (nightmare scenarios)</a:t>
            </a:r>
          </a:p>
          <a:p>
            <a:pPr marL="457200" indent="-457200">
              <a:buFont typeface="+mj-lt"/>
              <a:buAutoNum type="arabicPeriod"/>
            </a:pPr>
            <a:r>
              <a:rPr lang="en-US" dirty="0">
                <a:solidFill>
                  <a:srgbClr val="000000">
                    <a:alpha val="25000"/>
                  </a:srgbClr>
                </a:solidFill>
              </a:rPr>
              <a:t>Define a model of a realistic adversary, including skills and tolerance for risk</a:t>
            </a:r>
          </a:p>
          <a:p>
            <a:pPr marL="457200" indent="-457200">
              <a:buFont typeface="+mj-lt"/>
              <a:buAutoNum type="arabicPeriod"/>
            </a:pPr>
            <a:r>
              <a:rPr lang="en-US" dirty="0">
                <a:solidFill>
                  <a:srgbClr val="000000">
                    <a:alpha val="25000"/>
                  </a:srgbClr>
                </a:solidFill>
              </a:rPr>
              <a:t>Collect information about the system, including potential weaknesses and attack vectors</a:t>
            </a:r>
          </a:p>
          <a:p>
            <a:pPr marL="457200" indent="-457200">
              <a:buFont typeface="+mj-lt"/>
              <a:buAutoNum type="arabicPeriod"/>
            </a:pPr>
            <a:r>
              <a:rPr lang="en-US" dirty="0">
                <a:solidFill>
                  <a:srgbClr val="000000">
                    <a:alpha val="25000"/>
                  </a:srgbClr>
                </a:solidFill>
              </a:rPr>
              <a:t>Identify and document easiest (low effort, low likelihood of detection) attack paths that result in consequences of concern</a:t>
            </a:r>
          </a:p>
          <a:p>
            <a:pPr marL="457200" indent="-457200">
              <a:buFont typeface="+mj-lt"/>
              <a:buAutoNum type="arabicPeriod"/>
            </a:pPr>
            <a:r>
              <a:rPr lang="en-US" dirty="0">
                <a:solidFill>
                  <a:srgbClr val="000000">
                    <a:alpha val="25000"/>
                  </a:srgbClr>
                </a:solidFill>
              </a:rPr>
              <a:t>(Optional) Demonstrate attack paths to show feasibility</a:t>
            </a:r>
          </a:p>
        </p:txBody>
      </p:sp>
    </p:spTree>
    <p:extLst>
      <p:ext uri="{BB962C8B-B14F-4D97-AF65-F5344CB8AC3E}">
        <p14:creationId xmlns:p14="http://schemas.microsoft.com/office/powerpoint/2010/main" val="3765867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37AD2-A7F2-4DB4-8A76-C9ABBC530EE4}"/>
              </a:ext>
            </a:extLst>
          </p:cNvPr>
          <p:cNvSpPr>
            <a:spLocks noGrp="1"/>
          </p:cNvSpPr>
          <p:nvPr>
            <p:ph type="title"/>
          </p:nvPr>
        </p:nvSpPr>
        <p:spPr/>
        <p:txBody>
          <a:bodyPr/>
          <a:lstStyle/>
          <a:p>
            <a:r>
              <a:rPr lang="en-US" dirty="0"/>
              <a:t>Nightmare Consequences</a:t>
            </a:r>
          </a:p>
        </p:txBody>
      </p:sp>
      <p:sp>
        <p:nvSpPr>
          <p:cNvPr id="3" name="Slide Number Placeholder 2">
            <a:extLst>
              <a:ext uri="{FF2B5EF4-FFF2-40B4-BE49-F238E27FC236}">
                <a16:creationId xmlns:a16="http://schemas.microsoft.com/office/drawing/2014/main" id="{8D16F7C6-DB77-45E7-95EF-5175B77B9185}"/>
              </a:ext>
            </a:extLst>
          </p:cNvPr>
          <p:cNvSpPr>
            <a:spLocks noGrp="1"/>
          </p:cNvSpPr>
          <p:nvPr>
            <p:ph type="sldNum" sz="quarter" idx="4"/>
          </p:nvPr>
        </p:nvSpPr>
        <p:spPr/>
        <p:txBody>
          <a:bodyPr/>
          <a:lstStyle/>
          <a:p>
            <a:fld id="{4FAB73BC-B049-4115-A692-8D63A059BFB8}" type="slidenum">
              <a:rPr lang="en-US" smtClean="0"/>
              <a:pPr/>
              <a:t>7</a:t>
            </a:fld>
            <a:endParaRPr lang="en-US" dirty="0"/>
          </a:p>
        </p:txBody>
      </p:sp>
      <p:sp>
        <p:nvSpPr>
          <p:cNvPr id="4" name="Text Placeholder 3">
            <a:extLst>
              <a:ext uri="{FF2B5EF4-FFF2-40B4-BE49-F238E27FC236}">
                <a16:creationId xmlns:a16="http://schemas.microsoft.com/office/drawing/2014/main" id="{2B7A3204-7F32-4E42-AFF7-B41364502FE8}"/>
              </a:ext>
            </a:extLst>
          </p:cNvPr>
          <p:cNvSpPr>
            <a:spLocks noGrp="1"/>
          </p:cNvSpPr>
          <p:nvPr>
            <p:ph type="body" sz="quarter" idx="10"/>
          </p:nvPr>
        </p:nvSpPr>
        <p:spPr>
          <a:xfrm>
            <a:off x="720648" y="1441697"/>
            <a:ext cx="10058400" cy="4471788"/>
          </a:xfrm>
        </p:spPr>
        <p:txBody>
          <a:bodyPr/>
          <a:lstStyle/>
          <a:p>
            <a:pPr>
              <a:buFont typeface="Arial" panose="020B0604020202020204" pitchFamily="34" charset="0"/>
              <a:buChar char="•"/>
            </a:pPr>
            <a:r>
              <a:rPr lang="en-US" dirty="0"/>
              <a:t> For information systems, consequences/capabilities measured in terms of</a:t>
            </a:r>
            <a:r>
              <a:rPr lang="en-US" baseline="30000" dirty="0"/>
              <a:t>1</a:t>
            </a:r>
            <a:endParaRPr lang="en-US" dirty="0"/>
          </a:p>
          <a:p>
            <a:pPr lvl="1">
              <a:buFont typeface="Arial" panose="020B0604020202020204" pitchFamily="34" charset="0"/>
              <a:buChar char="•"/>
            </a:pPr>
            <a:r>
              <a:rPr lang="en-US" dirty="0"/>
              <a:t>Confidentiality: Ability to protect information from unauthorized access</a:t>
            </a:r>
          </a:p>
          <a:p>
            <a:pPr lvl="1">
              <a:buFont typeface="Arial" panose="020B0604020202020204" pitchFamily="34" charset="0"/>
              <a:buChar char="•"/>
            </a:pPr>
            <a:r>
              <a:rPr lang="en-US" dirty="0"/>
              <a:t>Integrity: Ability to protect information from unauthorized changes</a:t>
            </a:r>
          </a:p>
          <a:p>
            <a:pPr lvl="1">
              <a:buFont typeface="Arial" panose="020B0604020202020204" pitchFamily="34" charset="0"/>
              <a:buChar char="•"/>
            </a:pPr>
            <a:r>
              <a:rPr lang="en-US" dirty="0"/>
              <a:t>Availability: Ability to provide access to system or services when requested</a:t>
            </a:r>
          </a:p>
          <a:p>
            <a:pPr lvl="1">
              <a:buFont typeface="Arial" panose="020B0604020202020204" pitchFamily="34" charset="0"/>
              <a:buChar char="•"/>
            </a:pPr>
            <a:r>
              <a:rPr lang="en-US" dirty="0"/>
              <a:t>(Less frequently) Accountability/non-repudiation: Ability to track actions on a system and associate them with specific actors</a:t>
            </a:r>
            <a:r>
              <a:rPr lang="en-US" baseline="30000" dirty="0"/>
              <a:t>2</a:t>
            </a:r>
          </a:p>
          <a:p>
            <a:pPr lvl="1">
              <a:buFont typeface="Arial" panose="020B0604020202020204" pitchFamily="34" charset="0"/>
              <a:buChar char="•"/>
            </a:pPr>
            <a:r>
              <a:rPr lang="en-US" dirty="0"/>
              <a:t>(Less frequently) Assurance: Ability to trust metrics and system analysis to ensure it performs its mission</a:t>
            </a:r>
          </a:p>
          <a:p>
            <a:pPr>
              <a:buFont typeface="Arial" panose="020B0604020202020204" pitchFamily="34" charset="0"/>
              <a:buChar char="•"/>
            </a:pPr>
            <a:r>
              <a:rPr lang="en-US" dirty="0"/>
              <a:t> Nightmare consequence examples</a:t>
            </a:r>
          </a:p>
          <a:p>
            <a:pPr lvl="1">
              <a:buFont typeface="Arial" panose="020B0604020202020204" pitchFamily="34" charset="0"/>
              <a:buChar char="•"/>
            </a:pPr>
            <a:r>
              <a:rPr lang="en-US" dirty="0"/>
              <a:t>Systems that store personal information: Confidentiality</a:t>
            </a:r>
          </a:p>
          <a:p>
            <a:pPr lvl="1">
              <a:buFont typeface="Arial" panose="020B0604020202020204" pitchFamily="34" charset="0"/>
              <a:buChar char="•"/>
            </a:pPr>
            <a:r>
              <a:rPr lang="en-US" dirty="0"/>
              <a:t>Power system: Availability</a:t>
            </a:r>
          </a:p>
          <a:p>
            <a:pPr lvl="1">
              <a:buFont typeface="Arial" panose="020B0604020202020204" pitchFamily="34" charset="0"/>
              <a:buChar char="•"/>
            </a:pPr>
            <a:r>
              <a:rPr lang="en-US" dirty="0"/>
              <a:t>Power system information/control infrastructure: Integrity and Availability</a:t>
            </a:r>
          </a:p>
        </p:txBody>
      </p:sp>
      <p:sp>
        <p:nvSpPr>
          <p:cNvPr id="6" name="TextBox 5">
            <a:extLst>
              <a:ext uri="{FF2B5EF4-FFF2-40B4-BE49-F238E27FC236}">
                <a16:creationId xmlns:a16="http://schemas.microsoft.com/office/drawing/2014/main" id="{248CE152-4E24-424A-88DB-5A902EF3A202}"/>
              </a:ext>
            </a:extLst>
          </p:cNvPr>
          <p:cNvSpPr txBox="1"/>
          <p:nvPr/>
        </p:nvSpPr>
        <p:spPr>
          <a:xfrm>
            <a:off x="720648" y="6291681"/>
            <a:ext cx="7939401" cy="461665"/>
          </a:xfrm>
          <a:prstGeom prst="rect">
            <a:avLst/>
          </a:prstGeom>
          <a:noFill/>
        </p:spPr>
        <p:txBody>
          <a:bodyPr wrap="square" rtlCol="0">
            <a:spAutoFit/>
          </a:bodyPr>
          <a:lstStyle/>
          <a:p>
            <a:r>
              <a:rPr lang="en-US" sz="1200" dirty="0">
                <a:latin typeface="+mj-lt"/>
              </a:rPr>
              <a:t>1. See </a:t>
            </a:r>
            <a:r>
              <a:rPr lang="en-US" sz="1200" dirty="0" err="1">
                <a:latin typeface="+mj-lt"/>
              </a:rPr>
              <a:t>Stoneburner</a:t>
            </a:r>
            <a:r>
              <a:rPr lang="en-US" sz="1200" dirty="0">
                <a:latin typeface="+mj-lt"/>
              </a:rPr>
              <a:t> (2001) for more details.</a:t>
            </a:r>
          </a:p>
          <a:p>
            <a:r>
              <a:rPr lang="en-US" sz="1200" dirty="0">
                <a:latin typeface="+mj-lt"/>
              </a:rPr>
              <a:t>2. For example, see RAND Report 2395: Olympic-Caliber Cybersecurity</a:t>
            </a:r>
          </a:p>
        </p:txBody>
      </p:sp>
    </p:spTree>
    <p:extLst>
      <p:ext uri="{BB962C8B-B14F-4D97-AF65-F5344CB8AC3E}">
        <p14:creationId xmlns:p14="http://schemas.microsoft.com/office/powerpoint/2010/main" val="615698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5A626-19AC-41F8-81DA-D46E5403B652}"/>
              </a:ext>
            </a:extLst>
          </p:cNvPr>
          <p:cNvSpPr>
            <a:spLocks noGrp="1"/>
          </p:cNvSpPr>
          <p:nvPr>
            <p:ph type="title"/>
          </p:nvPr>
        </p:nvSpPr>
        <p:spPr/>
        <p:txBody>
          <a:bodyPr/>
          <a:lstStyle/>
          <a:p>
            <a:r>
              <a:rPr lang="en-US" dirty="0"/>
              <a:t>Consequences More Generally</a:t>
            </a:r>
          </a:p>
        </p:txBody>
      </p:sp>
      <p:sp>
        <p:nvSpPr>
          <p:cNvPr id="3" name="Slide Number Placeholder 2">
            <a:extLst>
              <a:ext uri="{FF2B5EF4-FFF2-40B4-BE49-F238E27FC236}">
                <a16:creationId xmlns:a16="http://schemas.microsoft.com/office/drawing/2014/main" id="{842B0383-8140-4767-B31A-F6A5478863F5}"/>
              </a:ext>
            </a:extLst>
          </p:cNvPr>
          <p:cNvSpPr>
            <a:spLocks noGrp="1"/>
          </p:cNvSpPr>
          <p:nvPr>
            <p:ph type="sldNum" sz="quarter" idx="4"/>
          </p:nvPr>
        </p:nvSpPr>
        <p:spPr/>
        <p:txBody>
          <a:bodyPr/>
          <a:lstStyle/>
          <a:p>
            <a:fld id="{4FAB73BC-B049-4115-A692-8D63A059BFB8}" type="slidenum">
              <a:rPr lang="en-US" smtClean="0"/>
              <a:pPr/>
              <a:t>8</a:t>
            </a:fld>
            <a:endParaRPr lang="en-US" dirty="0"/>
          </a:p>
        </p:txBody>
      </p:sp>
      <p:sp>
        <p:nvSpPr>
          <p:cNvPr id="4" name="Text Placeholder 3">
            <a:extLst>
              <a:ext uri="{FF2B5EF4-FFF2-40B4-BE49-F238E27FC236}">
                <a16:creationId xmlns:a16="http://schemas.microsoft.com/office/drawing/2014/main" id="{AC95903F-04F5-4397-91B5-3802E5426B1F}"/>
              </a:ext>
            </a:extLst>
          </p:cNvPr>
          <p:cNvSpPr>
            <a:spLocks noGrp="1"/>
          </p:cNvSpPr>
          <p:nvPr>
            <p:ph type="body" sz="quarter" idx="10"/>
          </p:nvPr>
        </p:nvSpPr>
        <p:spPr>
          <a:xfrm>
            <a:off x="720648" y="1441697"/>
            <a:ext cx="10058400" cy="5323087"/>
          </a:xfrm>
        </p:spPr>
        <p:txBody>
          <a:bodyPr/>
          <a:lstStyle/>
          <a:p>
            <a:pPr>
              <a:buFont typeface="Arial" panose="020B0604020202020204" pitchFamily="34" charset="0"/>
              <a:buChar char="•"/>
            </a:pPr>
            <a:r>
              <a:rPr lang="en-US" dirty="0"/>
              <a:t> For other projects/applications, we want to quantify consequence impact beyond “the worst thing that can happen”</a:t>
            </a:r>
          </a:p>
          <a:p>
            <a:pPr lvl="1">
              <a:buFont typeface="Arial" panose="020B0604020202020204" pitchFamily="34" charset="0"/>
              <a:buChar char="•"/>
            </a:pPr>
            <a:r>
              <a:rPr lang="en-US" dirty="0"/>
              <a:t>These consequences may be less understood by decision-makers (e.g., system-level impacts)</a:t>
            </a:r>
          </a:p>
          <a:p>
            <a:pPr lvl="1">
              <a:buFont typeface="Arial" panose="020B0604020202020204" pitchFamily="34" charset="0"/>
              <a:buChar char="•"/>
            </a:pPr>
            <a:r>
              <a:rPr lang="en-US" dirty="0"/>
              <a:t>It may be difficult to determine exactly how consequences propagate</a:t>
            </a:r>
          </a:p>
          <a:p>
            <a:pPr lvl="1">
              <a:buFont typeface="Arial" panose="020B0604020202020204" pitchFamily="34" charset="0"/>
              <a:buChar char="•"/>
            </a:pPr>
            <a:r>
              <a:rPr lang="en-US" dirty="0"/>
              <a:t>It can be difficult/impossible to numerically quantify consequences, necessitating qualitative measures</a:t>
            </a:r>
          </a:p>
          <a:p>
            <a:pPr>
              <a:buFont typeface="Arial" panose="020B0604020202020204" pitchFamily="34" charset="0"/>
              <a:buChar char="•"/>
            </a:pPr>
            <a:r>
              <a:rPr lang="en-US" dirty="0"/>
              <a:t> Involved in a few projects that dealt with these issues</a:t>
            </a:r>
          </a:p>
        </p:txBody>
      </p:sp>
    </p:spTree>
    <p:extLst>
      <p:ext uri="{BB962C8B-B14F-4D97-AF65-F5344CB8AC3E}">
        <p14:creationId xmlns:p14="http://schemas.microsoft.com/office/powerpoint/2010/main" val="4159840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6D80A-F33D-4B91-9593-F924A26F48D9}"/>
              </a:ext>
            </a:extLst>
          </p:cNvPr>
          <p:cNvSpPr>
            <a:spLocks noGrp="1"/>
          </p:cNvSpPr>
          <p:nvPr>
            <p:ph type="title"/>
          </p:nvPr>
        </p:nvSpPr>
        <p:spPr/>
        <p:txBody>
          <a:bodyPr/>
          <a:lstStyle/>
          <a:p>
            <a:r>
              <a:rPr lang="en-US" dirty="0"/>
              <a:t>Projects Quantifying Consequence: Network simulation</a:t>
            </a:r>
          </a:p>
        </p:txBody>
      </p:sp>
      <p:sp>
        <p:nvSpPr>
          <p:cNvPr id="3" name="Slide Number Placeholder 2">
            <a:extLst>
              <a:ext uri="{FF2B5EF4-FFF2-40B4-BE49-F238E27FC236}">
                <a16:creationId xmlns:a16="http://schemas.microsoft.com/office/drawing/2014/main" id="{C96E0618-3BA0-4370-B2A2-65A455755F14}"/>
              </a:ext>
            </a:extLst>
          </p:cNvPr>
          <p:cNvSpPr>
            <a:spLocks noGrp="1"/>
          </p:cNvSpPr>
          <p:nvPr>
            <p:ph type="sldNum" sz="quarter" idx="4"/>
          </p:nvPr>
        </p:nvSpPr>
        <p:spPr/>
        <p:txBody>
          <a:bodyPr/>
          <a:lstStyle/>
          <a:p>
            <a:fld id="{4FAB73BC-B049-4115-A692-8D63A059BFB8}" type="slidenum">
              <a:rPr lang="en-US" smtClean="0"/>
              <a:pPr/>
              <a:t>9</a:t>
            </a:fld>
            <a:endParaRPr lang="en-US" dirty="0"/>
          </a:p>
        </p:txBody>
      </p:sp>
      <p:sp>
        <p:nvSpPr>
          <p:cNvPr id="4" name="Text Placeholder 3">
            <a:extLst>
              <a:ext uri="{FF2B5EF4-FFF2-40B4-BE49-F238E27FC236}">
                <a16:creationId xmlns:a16="http://schemas.microsoft.com/office/drawing/2014/main" id="{25A4780B-C6A9-4039-BA38-EDA946973F79}"/>
              </a:ext>
            </a:extLst>
          </p:cNvPr>
          <p:cNvSpPr>
            <a:spLocks noGrp="1"/>
          </p:cNvSpPr>
          <p:nvPr>
            <p:ph type="body" sz="quarter" idx="10"/>
          </p:nvPr>
        </p:nvSpPr>
        <p:spPr>
          <a:xfrm>
            <a:off x="720648" y="1441697"/>
            <a:ext cx="10058400" cy="5175800"/>
          </a:xfrm>
        </p:spPr>
        <p:txBody>
          <a:bodyPr/>
          <a:lstStyle/>
          <a:p>
            <a:pPr>
              <a:buFont typeface="Arial" panose="020B0604020202020204" pitchFamily="34" charset="0"/>
              <a:buChar char="•"/>
            </a:pPr>
            <a:r>
              <a:rPr lang="en-US" dirty="0"/>
              <a:t> Quantifying resilience of enterprise network to various cyber attacks</a:t>
            </a:r>
          </a:p>
          <a:p>
            <a:pPr lvl="1">
              <a:buFont typeface="Arial" panose="020B0604020202020204" pitchFamily="34" charset="0"/>
              <a:buChar char="•"/>
            </a:pPr>
            <a:r>
              <a:rPr lang="en-US" dirty="0"/>
              <a:t>Able to simulate network and observe system-level values (e.g., latency, connectivity, uptime)</a:t>
            </a:r>
          </a:p>
          <a:p>
            <a:pPr lvl="2">
              <a:buFont typeface="Arial" panose="020B0604020202020204" pitchFamily="34" charset="0"/>
              <a:buChar char="•"/>
            </a:pPr>
            <a:r>
              <a:rPr lang="en-US" dirty="0"/>
              <a:t>System-level values are noisy</a:t>
            </a:r>
          </a:p>
          <a:p>
            <a:pPr lvl="2">
              <a:buFont typeface="Arial" panose="020B0604020202020204" pitchFamily="34" charset="0"/>
              <a:buChar char="•"/>
            </a:pPr>
            <a:r>
              <a:rPr lang="en-US" dirty="0"/>
              <a:t>Difficult to understand exactly how system-level impacts affect ability to perform mission</a:t>
            </a:r>
          </a:p>
          <a:p>
            <a:pPr lvl="2">
              <a:buFont typeface="Arial" panose="020B0604020202020204" pitchFamily="34" charset="0"/>
              <a:buChar char="•"/>
            </a:pPr>
            <a:r>
              <a:rPr lang="en-US" dirty="0"/>
              <a:t>Decision-makers need higher-level information</a:t>
            </a:r>
          </a:p>
          <a:p>
            <a:pPr lvl="1">
              <a:buFont typeface="Arial" panose="020B0604020202020204" pitchFamily="34" charset="0"/>
              <a:buChar char="•"/>
            </a:pPr>
            <a:r>
              <a:rPr lang="en-US" dirty="0"/>
              <a:t>Performed state estimation to estimate true values</a:t>
            </a:r>
          </a:p>
          <a:p>
            <a:pPr lvl="1">
              <a:buFont typeface="Arial" panose="020B0604020202020204" pitchFamily="34" charset="0"/>
              <a:buChar char="•"/>
            </a:pPr>
            <a:r>
              <a:rPr lang="en-US" dirty="0"/>
              <a:t>Deliberated with team and people familiar with system to convert system-level metrics to higher levels </a:t>
            </a:r>
          </a:p>
          <a:p>
            <a:pPr lvl="2">
              <a:buFont typeface="Arial" panose="020B0604020202020204" pitchFamily="34" charset="0"/>
              <a:buChar char="•"/>
            </a:pPr>
            <a:r>
              <a:rPr lang="en-US" dirty="0"/>
              <a:t>Measures of confidentiality, integrity, and availability for services/capabilities provided by system</a:t>
            </a:r>
          </a:p>
          <a:p>
            <a:pPr lvl="2">
              <a:buFont typeface="Arial" panose="020B0604020202020204" pitchFamily="34" charset="0"/>
              <a:buChar char="•"/>
            </a:pPr>
            <a:r>
              <a:rPr lang="en-US" dirty="0"/>
              <a:t>Measures of ability to perform specific actions given system attributes</a:t>
            </a:r>
          </a:p>
        </p:txBody>
      </p:sp>
    </p:spTree>
    <p:extLst>
      <p:ext uri="{BB962C8B-B14F-4D97-AF65-F5344CB8AC3E}">
        <p14:creationId xmlns:p14="http://schemas.microsoft.com/office/powerpoint/2010/main" val="4113437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andia Theme 1">
  <a:themeElements>
    <a:clrScheme name="Sandia 2018">
      <a:dk1>
        <a:srgbClr val="000000"/>
      </a:dk1>
      <a:lt1>
        <a:srgbClr val="FFFFFF"/>
      </a:lt1>
      <a:dk2>
        <a:srgbClr val="005376"/>
      </a:dk2>
      <a:lt2>
        <a:srgbClr val="E7E6E6"/>
      </a:lt2>
      <a:accent1>
        <a:srgbClr val="008E74"/>
      </a:accent1>
      <a:accent2>
        <a:srgbClr val="6CB312"/>
      </a:accent2>
      <a:accent3>
        <a:srgbClr val="FFA033"/>
      </a:accent3>
      <a:accent4>
        <a:srgbClr val="A92C00"/>
      </a:accent4>
      <a:accent5>
        <a:srgbClr val="7D0D7C"/>
      </a:accent5>
      <a:accent6>
        <a:srgbClr val="00ADD0"/>
      </a:accent6>
      <a:hlink>
        <a:srgbClr val="0563C1"/>
      </a:hlink>
      <a:folHlink>
        <a:srgbClr val="954F72"/>
      </a:folHlink>
    </a:clrScheme>
    <a:fontScheme name="Garamond-Trebuchet MS">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Sandia2018_16x9_1</Template>
  <TotalTime>8713</TotalTime>
  <Words>4115</Words>
  <Application>Microsoft Office PowerPoint</Application>
  <PresentationFormat>Widescreen</PresentationFormat>
  <Paragraphs>364</Paragraphs>
  <Slides>24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Cambria Math</vt:lpstr>
      <vt:lpstr>Garamond</vt:lpstr>
      <vt:lpstr>Gill Sans MT</vt:lpstr>
      <vt:lpstr>Trebuchet MS</vt:lpstr>
      <vt:lpstr>Sandia Theme 1</vt:lpstr>
      <vt:lpstr>PowerPoint Presentation</vt:lpstr>
      <vt:lpstr>Background</vt:lpstr>
      <vt:lpstr>Risk, Resilience, and Vulnerability Analysis</vt:lpstr>
      <vt:lpstr>Red Teaming</vt:lpstr>
      <vt:lpstr>IDART Process</vt:lpstr>
      <vt:lpstr>IDART Process</vt:lpstr>
      <vt:lpstr>Nightmare Consequences</vt:lpstr>
      <vt:lpstr>Consequences More Generally</vt:lpstr>
      <vt:lpstr>Projects Quantifying Consequence: Network simulation</vt:lpstr>
      <vt:lpstr>IDART Process</vt:lpstr>
      <vt:lpstr>Adversary Models: Generic Threat Matrix</vt:lpstr>
      <vt:lpstr>Generic Threat Matrix</vt:lpstr>
      <vt:lpstr>Analysis to Select Adversarial Model</vt:lpstr>
      <vt:lpstr>Analysis to Select Adversarial Model</vt:lpstr>
      <vt:lpstr>IDART Process</vt:lpstr>
      <vt:lpstr>System Information and Weaknesses</vt:lpstr>
      <vt:lpstr>IDART Process</vt:lpstr>
      <vt:lpstr>Attack Paths</vt:lpstr>
      <vt:lpstr>IDART Process</vt:lpstr>
      <vt:lpstr>Demonstrating Attack Paths</vt:lpstr>
      <vt:lpstr>IDART Takeaways</vt:lpstr>
      <vt:lpstr>Assessing Risk as a Whole</vt:lpstr>
      <vt:lpstr>Qualitative Risk Assessment: Prioritizing Improvements</vt:lpstr>
      <vt:lpstr>Qualitative Risk Assessment: Prioritizing Improvements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Taylor McKenzie</cp:lastModifiedBy>
  <cp:revision>269</cp:revision>
  <dcterms:created xsi:type="dcterms:W3CDTF">2017-10-14T01:15:26Z</dcterms:created>
  <dcterms:modified xsi:type="dcterms:W3CDTF">2019-04-11T16:47:18Z</dcterms:modified>
</cp:coreProperties>
</file>